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Aloja" charset="1" panose="02000500000000000000"/>
      <p:regular r:id="rId19"/>
    </p:embeddedFont>
    <p:embeddedFont>
      <p:font typeface="Poppins" charset="1" panose="00000500000000000000"/>
      <p:regular r:id="rId20"/>
    </p:embeddedFont>
    <p:embeddedFont>
      <p:font typeface="Poppins Bold" charset="1" panose="00000800000000000000"/>
      <p:regular r:id="rId21"/>
    </p:embeddedFont>
    <p:embeddedFont>
      <p:font typeface="Poppins Bold Italics" charset="1" panose="00000800000000000000"/>
      <p:regular r:id="rId22"/>
    </p:embeddedFont>
    <p:embeddedFont>
      <p:font typeface="Poppins Medium" charset="1" panose="00000600000000000000"/>
      <p:regular r:id="rId23"/>
    </p:embeddedFont>
    <p:embeddedFont>
      <p:font typeface="Poppins Semi-Bold" charset="1" panose="000007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4.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https://www.challengingbehaviour.org.uk/what-we-do/projects-and-research/what-matters-to-me/"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25.png" Type="http://schemas.openxmlformats.org/officeDocument/2006/relationships/image"/><Relationship Id="rId6"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challengingbehaviour.org.uk/wp-content/uploads/2025/06/WMM-Toolkit-Checklist.pdf" TargetMode="External" Type="http://schemas.openxmlformats.org/officeDocument/2006/relationships/hyperlink"/><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https://www.challengingbehaviour.org.uk/wp-content/uploads/2025/03/What-Matters-to-Me-guide-to-Consent-and-Best-Interest-Process.pdf" TargetMode="External" Type="http://schemas.openxmlformats.org/officeDocument/2006/relationships/hyperlink"/><Relationship Id="rId5" Target="https://www.challengingbehaviour.org.uk/wp-content/uploads/2025/06/WMM-Methodology-Using-a-Mixed-Method-Approach-FINAL.pdf" TargetMode="External" Type="http://schemas.openxmlformats.org/officeDocument/2006/relationships/hyperlink"/><Relationship Id="rId6" Target="https://www.challengingbehaviour.org.uk/what-we-do/projects-and-research/what-matters-to-me/#film1" TargetMode="External" Type="http://schemas.openxmlformats.org/officeDocument/2006/relationships/hyperlink"/><Relationship Id="rId7"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https://youtu.be/0avNZAJ0eQI" TargetMode="External" Type="http://schemas.openxmlformats.org/officeDocument/2006/relationships/video"/><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FBFF"/>
        </a:solidFill>
      </p:bgPr>
    </p:bg>
    <p:spTree>
      <p:nvGrpSpPr>
        <p:cNvPr id="1" name=""/>
        <p:cNvGrpSpPr/>
        <p:nvPr/>
      </p:nvGrpSpPr>
      <p:grpSpPr>
        <a:xfrm>
          <a:off x="0" y="0"/>
          <a:ext cx="0" cy="0"/>
          <a:chOff x="0" y="0"/>
          <a:chExt cx="0" cy="0"/>
        </a:xfrm>
      </p:grpSpPr>
      <p:grpSp>
        <p:nvGrpSpPr>
          <p:cNvPr name="Group 2" id="2"/>
          <p:cNvGrpSpPr/>
          <p:nvPr/>
        </p:nvGrpSpPr>
        <p:grpSpPr>
          <a:xfrm rot="0">
            <a:off x="-316465" y="-115202"/>
            <a:ext cx="19357573" cy="10715323"/>
            <a:chOff x="0" y="0"/>
            <a:chExt cx="3842964" cy="2127260"/>
          </a:xfrm>
        </p:grpSpPr>
        <p:sp>
          <p:nvSpPr>
            <p:cNvPr name="Freeform 3" id="3"/>
            <p:cNvSpPr/>
            <p:nvPr/>
          </p:nvSpPr>
          <p:spPr>
            <a:xfrm flipH="false" flipV="false" rot="0">
              <a:off x="18516" y="-1270"/>
              <a:ext cx="3842228" cy="2138690"/>
            </a:xfrm>
            <a:custGeom>
              <a:avLst/>
              <a:gdLst/>
              <a:ahLst/>
              <a:cxnLst/>
              <a:rect r="r" b="b" t="t" l="l"/>
              <a:pathLst>
                <a:path h="2138690" w="3842228">
                  <a:moveTo>
                    <a:pt x="3819398" y="808782"/>
                  </a:moveTo>
                  <a:cubicBezTo>
                    <a:pt x="3817715" y="631617"/>
                    <a:pt x="3804248" y="417222"/>
                    <a:pt x="3804248" y="224652"/>
                  </a:cubicBezTo>
                  <a:cubicBezTo>
                    <a:pt x="3804248" y="172016"/>
                    <a:pt x="3802565" y="66744"/>
                    <a:pt x="3794149" y="14108"/>
                  </a:cubicBezTo>
                  <a:cubicBezTo>
                    <a:pt x="3592153" y="14108"/>
                    <a:pt x="3375008" y="1270"/>
                    <a:pt x="3171329" y="1270"/>
                  </a:cubicBezTo>
                  <a:cubicBezTo>
                    <a:pt x="2112536" y="3838"/>
                    <a:pt x="1063843" y="0"/>
                    <a:pt x="6733" y="1270"/>
                  </a:cubicBezTo>
                  <a:cubicBezTo>
                    <a:pt x="6733" y="173300"/>
                    <a:pt x="0" y="364586"/>
                    <a:pt x="1684" y="536616"/>
                  </a:cubicBezTo>
                  <a:cubicBezTo>
                    <a:pt x="5050" y="857566"/>
                    <a:pt x="10100" y="1179801"/>
                    <a:pt x="10100" y="1500751"/>
                  </a:cubicBezTo>
                  <a:cubicBezTo>
                    <a:pt x="10100" y="1656091"/>
                    <a:pt x="8417" y="1810148"/>
                    <a:pt x="18517" y="1965488"/>
                  </a:cubicBezTo>
                  <a:cubicBezTo>
                    <a:pt x="21883" y="2015556"/>
                    <a:pt x="25250" y="2064340"/>
                    <a:pt x="31983" y="2114409"/>
                  </a:cubicBezTo>
                  <a:cubicBezTo>
                    <a:pt x="254178" y="2116976"/>
                    <a:pt x="474690" y="2120828"/>
                    <a:pt x="696885" y="2125963"/>
                  </a:cubicBezTo>
                  <a:cubicBezTo>
                    <a:pt x="1287721" y="2138691"/>
                    <a:pt x="1861725" y="2118260"/>
                    <a:pt x="2471078" y="2127247"/>
                  </a:cubicBezTo>
                  <a:cubicBezTo>
                    <a:pt x="2930618" y="2133611"/>
                    <a:pt x="3381741" y="2114409"/>
                    <a:pt x="3837148" y="2114409"/>
                  </a:cubicBezTo>
                  <a:cubicBezTo>
                    <a:pt x="3837148" y="2097719"/>
                    <a:pt x="3838418" y="2000150"/>
                    <a:pt x="3839688" y="1983461"/>
                  </a:cubicBezTo>
                  <a:cubicBezTo>
                    <a:pt x="3842228" y="1883324"/>
                    <a:pt x="3828258" y="1695889"/>
                    <a:pt x="3829528" y="1595753"/>
                  </a:cubicBezTo>
                  <a:cubicBezTo>
                    <a:pt x="3835878" y="1183652"/>
                    <a:pt x="3822765" y="1164395"/>
                    <a:pt x="3819398" y="808782"/>
                  </a:cubicBezTo>
                  <a:close/>
                </a:path>
              </a:pathLst>
            </a:custGeom>
            <a:blipFill>
              <a:blip r:embed="rId2"/>
              <a:stretch>
                <a:fillRect l="-519" t="-7052" r="-7880" b="-23227"/>
              </a:stretch>
            </a:blipFill>
          </p:spPr>
        </p:sp>
      </p:grpSp>
      <p:grpSp>
        <p:nvGrpSpPr>
          <p:cNvPr name="Group 4" id="4"/>
          <p:cNvGrpSpPr/>
          <p:nvPr/>
        </p:nvGrpSpPr>
        <p:grpSpPr>
          <a:xfrm rot="0">
            <a:off x="-124462" y="0"/>
            <a:ext cx="10098551" cy="3927982"/>
            <a:chOff x="0" y="0"/>
            <a:chExt cx="5302365" cy="2062434"/>
          </a:xfrm>
        </p:grpSpPr>
        <p:sp>
          <p:nvSpPr>
            <p:cNvPr name="Freeform 5" id="5"/>
            <p:cNvSpPr/>
            <p:nvPr/>
          </p:nvSpPr>
          <p:spPr>
            <a:xfrm flipH="false" flipV="false" rot="0">
              <a:off x="0" y="0"/>
              <a:ext cx="5302365" cy="2062434"/>
            </a:xfrm>
            <a:custGeom>
              <a:avLst/>
              <a:gdLst/>
              <a:ahLst/>
              <a:cxnLst/>
              <a:rect r="r" b="b" t="t" l="l"/>
              <a:pathLst>
                <a:path h="2062434" w="5302365">
                  <a:moveTo>
                    <a:pt x="0" y="0"/>
                  </a:moveTo>
                  <a:lnTo>
                    <a:pt x="5302365" y="0"/>
                  </a:lnTo>
                  <a:lnTo>
                    <a:pt x="5302365" y="2062434"/>
                  </a:lnTo>
                  <a:lnTo>
                    <a:pt x="0" y="2062434"/>
                  </a:lnTo>
                  <a:close/>
                </a:path>
              </a:pathLst>
            </a:custGeom>
            <a:solidFill>
              <a:srgbClr val="EFFBFF"/>
            </a:solidFill>
          </p:spPr>
        </p:sp>
        <p:sp>
          <p:nvSpPr>
            <p:cNvPr name="TextBox 6" id="6"/>
            <p:cNvSpPr txBox="true"/>
            <p:nvPr/>
          </p:nvSpPr>
          <p:spPr>
            <a:xfrm>
              <a:off x="0" y="-38100"/>
              <a:ext cx="5302365" cy="2100534"/>
            </a:xfrm>
            <a:prstGeom prst="rect">
              <a:avLst/>
            </a:prstGeom>
          </p:spPr>
          <p:txBody>
            <a:bodyPr anchor="ctr" rtlCol="false" tIns="42332" lIns="42332" bIns="42332" rIns="42332"/>
            <a:lstStyle/>
            <a:p>
              <a:pPr algn="ctr">
                <a:lnSpc>
                  <a:spcPts val="1464"/>
                </a:lnSpc>
              </a:pPr>
            </a:p>
          </p:txBody>
        </p:sp>
      </p:grpSp>
      <p:grpSp>
        <p:nvGrpSpPr>
          <p:cNvPr name="Group 7" id="7"/>
          <p:cNvGrpSpPr/>
          <p:nvPr/>
        </p:nvGrpSpPr>
        <p:grpSpPr>
          <a:xfrm rot="0">
            <a:off x="12791326" y="0"/>
            <a:ext cx="5496674" cy="1152478"/>
            <a:chOff x="0" y="0"/>
            <a:chExt cx="2899410" cy="607914"/>
          </a:xfrm>
        </p:grpSpPr>
        <p:sp>
          <p:nvSpPr>
            <p:cNvPr name="Freeform 8" id="8"/>
            <p:cNvSpPr/>
            <p:nvPr/>
          </p:nvSpPr>
          <p:spPr>
            <a:xfrm flipH="false" flipV="false" rot="0">
              <a:off x="13970" y="-1270"/>
              <a:ext cx="2903220" cy="619344"/>
            </a:xfrm>
            <a:custGeom>
              <a:avLst/>
              <a:gdLst/>
              <a:ahLst/>
              <a:cxnLst/>
              <a:rect r="r" b="b" t="t" l="l"/>
              <a:pathLst>
                <a:path h="619344" w="2903220">
                  <a:moveTo>
                    <a:pt x="2881630" y="232035"/>
                  </a:moveTo>
                  <a:cubicBezTo>
                    <a:pt x="2880360" y="181406"/>
                    <a:pt x="2870200" y="120138"/>
                    <a:pt x="2870200" y="65106"/>
                  </a:cubicBezTo>
                  <a:cubicBezTo>
                    <a:pt x="2870200" y="50065"/>
                    <a:pt x="2868930" y="19981"/>
                    <a:pt x="2862580" y="4939"/>
                  </a:cubicBezTo>
                  <a:cubicBezTo>
                    <a:pt x="2710180" y="4939"/>
                    <a:pt x="2546350" y="1270"/>
                    <a:pt x="2392680" y="1270"/>
                  </a:cubicBezTo>
                  <a:cubicBezTo>
                    <a:pt x="1593850" y="2004"/>
                    <a:pt x="802640" y="0"/>
                    <a:pt x="5080" y="1270"/>
                  </a:cubicBezTo>
                  <a:cubicBezTo>
                    <a:pt x="5080" y="50431"/>
                    <a:pt x="0" y="105096"/>
                    <a:pt x="1270" y="154257"/>
                  </a:cubicBezTo>
                  <a:cubicBezTo>
                    <a:pt x="3810" y="245977"/>
                    <a:pt x="7620" y="338062"/>
                    <a:pt x="7620" y="429782"/>
                  </a:cubicBezTo>
                  <a:cubicBezTo>
                    <a:pt x="7620" y="474174"/>
                    <a:pt x="6350" y="518199"/>
                    <a:pt x="13970" y="562591"/>
                  </a:cubicBezTo>
                  <a:cubicBezTo>
                    <a:pt x="16510" y="576899"/>
                    <a:pt x="19050" y="590840"/>
                    <a:pt x="24130" y="605148"/>
                  </a:cubicBezTo>
                  <a:cubicBezTo>
                    <a:pt x="191770" y="605882"/>
                    <a:pt x="358140" y="606983"/>
                    <a:pt x="525780" y="608450"/>
                  </a:cubicBezTo>
                  <a:cubicBezTo>
                    <a:pt x="971550" y="619344"/>
                    <a:pt x="1404620" y="606249"/>
                    <a:pt x="1864360" y="608817"/>
                  </a:cubicBezTo>
                  <a:cubicBezTo>
                    <a:pt x="2211070" y="614264"/>
                    <a:pt x="2551430" y="605148"/>
                    <a:pt x="2898140" y="605148"/>
                  </a:cubicBezTo>
                  <a:cubicBezTo>
                    <a:pt x="2898140" y="600379"/>
                    <a:pt x="2899410" y="572496"/>
                    <a:pt x="2900680" y="567727"/>
                  </a:cubicBezTo>
                  <a:cubicBezTo>
                    <a:pt x="2903220" y="539111"/>
                    <a:pt x="2889250" y="485547"/>
                    <a:pt x="2890520" y="456930"/>
                  </a:cubicBezTo>
                  <a:cubicBezTo>
                    <a:pt x="2896870" y="339163"/>
                    <a:pt x="2884170" y="333660"/>
                    <a:pt x="2881630" y="232035"/>
                  </a:cubicBezTo>
                  <a:close/>
                </a:path>
              </a:pathLst>
            </a:custGeom>
            <a:blipFill>
              <a:blip r:embed="rId3"/>
              <a:stretch>
                <a:fillRect l="0" t="-344" r="0" b="-344"/>
              </a:stretch>
            </a:blipFill>
          </p:spPr>
        </p:sp>
      </p:grpSp>
      <p:sp>
        <p:nvSpPr>
          <p:cNvPr name="TextBox 9" id="9"/>
          <p:cNvSpPr txBox="true"/>
          <p:nvPr/>
        </p:nvSpPr>
        <p:spPr>
          <a:xfrm rot="0">
            <a:off x="0" y="11594"/>
            <a:ext cx="9974088" cy="1176022"/>
          </a:xfrm>
          <a:prstGeom prst="rect">
            <a:avLst/>
          </a:prstGeom>
        </p:spPr>
        <p:txBody>
          <a:bodyPr anchor="t" rtlCol="false" tIns="0" lIns="0" bIns="0" rIns="0">
            <a:spAutoFit/>
          </a:bodyPr>
          <a:lstStyle/>
          <a:p>
            <a:pPr algn="ctr">
              <a:lnSpc>
                <a:spcPts val="8679"/>
              </a:lnSpc>
              <a:spcBef>
                <a:spcPct val="0"/>
              </a:spcBef>
            </a:pPr>
            <a:r>
              <a:rPr lang="en-US" sz="6199">
                <a:solidFill>
                  <a:srgbClr val="005ADD"/>
                </a:solidFill>
                <a:latin typeface="Aloja"/>
                <a:ea typeface="Aloja"/>
                <a:cs typeface="Aloja"/>
                <a:sym typeface="Aloja"/>
              </a:rPr>
              <a:t>What Matters to Me</a:t>
            </a:r>
          </a:p>
        </p:txBody>
      </p:sp>
      <p:sp>
        <p:nvSpPr>
          <p:cNvPr name="TextBox 10" id="10"/>
          <p:cNvSpPr txBox="true"/>
          <p:nvPr/>
        </p:nvSpPr>
        <p:spPr>
          <a:xfrm rot="0">
            <a:off x="236953" y="1353692"/>
            <a:ext cx="9464904" cy="2393315"/>
          </a:xfrm>
          <a:prstGeom prst="rect">
            <a:avLst/>
          </a:prstGeom>
        </p:spPr>
        <p:txBody>
          <a:bodyPr anchor="t" rtlCol="false" tIns="0" lIns="0" bIns="0" rIns="0">
            <a:spAutoFit/>
          </a:bodyPr>
          <a:lstStyle/>
          <a:p>
            <a:pPr algn="ctr">
              <a:lnSpc>
                <a:spcPts val="4059"/>
              </a:lnSpc>
            </a:pPr>
            <a:r>
              <a:rPr lang="en-US" sz="2899">
                <a:solidFill>
                  <a:srgbClr val="005ADD"/>
                </a:solidFill>
                <a:latin typeface="Poppins"/>
                <a:ea typeface="Poppins"/>
                <a:cs typeface="Poppins"/>
                <a:sym typeface="Poppins"/>
              </a:rPr>
              <a:t>Influencing policy </a:t>
            </a:r>
            <a:r>
              <a:rPr lang="en-US" sz="2899">
                <a:solidFill>
                  <a:srgbClr val="005ADD"/>
                </a:solidFill>
                <a:latin typeface="Poppins"/>
                <a:ea typeface="Poppins"/>
                <a:cs typeface="Poppins"/>
                <a:sym typeface="Poppins"/>
              </a:rPr>
              <a:t>w</a:t>
            </a:r>
            <a:r>
              <a:rPr lang="en-US" sz="2899">
                <a:solidFill>
                  <a:srgbClr val="005ADD"/>
                </a:solidFill>
                <a:latin typeface="Poppins"/>
                <a:ea typeface="Poppins"/>
                <a:cs typeface="Poppins"/>
                <a:sym typeface="Poppins"/>
              </a:rPr>
              <a:t>it</a:t>
            </a:r>
            <a:r>
              <a:rPr lang="en-US" sz="2899">
                <a:solidFill>
                  <a:srgbClr val="005ADD"/>
                </a:solidFill>
                <a:latin typeface="Poppins"/>
                <a:ea typeface="Poppins"/>
                <a:cs typeface="Poppins"/>
                <a:sym typeface="Poppins"/>
              </a:rPr>
              <a:t>h</a:t>
            </a:r>
            <a:r>
              <a:rPr lang="en-US" sz="2899">
                <a:solidFill>
                  <a:srgbClr val="005ADD"/>
                </a:solidFill>
                <a:latin typeface="Poppins"/>
                <a:ea typeface="Poppins"/>
                <a:cs typeface="Poppins"/>
                <a:sym typeface="Poppins"/>
              </a:rPr>
              <a:t> </a:t>
            </a:r>
            <a:r>
              <a:rPr lang="en-US" sz="2899">
                <a:solidFill>
                  <a:srgbClr val="005ADD"/>
                </a:solidFill>
                <a:latin typeface="Poppins"/>
                <a:ea typeface="Poppins"/>
                <a:cs typeface="Poppins"/>
                <a:sym typeface="Poppins"/>
              </a:rPr>
              <a:t>t</a:t>
            </a:r>
            <a:r>
              <a:rPr lang="en-US" sz="2899">
                <a:solidFill>
                  <a:srgbClr val="005ADD"/>
                </a:solidFill>
                <a:latin typeface="Poppins"/>
                <a:ea typeface="Poppins"/>
                <a:cs typeface="Poppins"/>
                <a:sym typeface="Poppins"/>
              </a:rPr>
              <a:t>he exp</a:t>
            </a:r>
            <a:r>
              <a:rPr lang="en-US" sz="2899">
                <a:solidFill>
                  <a:srgbClr val="005ADD"/>
                </a:solidFill>
                <a:latin typeface="Poppins"/>
                <a:ea typeface="Poppins"/>
                <a:cs typeface="Poppins"/>
                <a:sym typeface="Poppins"/>
              </a:rPr>
              <a:t>er</a:t>
            </a:r>
            <a:r>
              <a:rPr lang="en-US" sz="2899">
                <a:solidFill>
                  <a:srgbClr val="005ADD"/>
                </a:solidFill>
                <a:latin typeface="Poppins"/>
                <a:ea typeface="Poppins"/>
                <a:cs typeface="Poppins"/>
                <a:sym typeface="Poppins"/>
              </a:rPr>
              <a:t>ience</a:t>
            </a:r>
            <a:r>
              <a:rPr lang="en-US" sz="2899">
                <a:solidFill>
                  <a:srgbClr val="005ADD"/>
                </a:solidFill>
                <a:latin typeface="Poppins"/>
                <a:ea typeface="Poppins"/>
                <a:cs typeface="Poppins"/>
                <a:sym typeface="Poppins"/>
              </a:rPr>
              <a:t>s</a:t>
            </a:r>
            <a:r>
              <a:rPr lang="en-US" sz="2899">
                <a:solidFill>
                  <a:srgbClr val="005ADD"/>
                </a:solidFill>
                <a:latin typeface="Poppins"/>
                <a:ea typeface="Poppins"/>
                <a:cs typeface="Poppins"/>
                <a:sym typeface="Poppins"/>
              </a:rPr>
              <a:t>, preferences and views of young people with severe or profound and multiple learning disabilities</a:t>
            </a:r>
          </a:p>
          <a:p>
            <a:pPr algn="ctr">
              <a:lnSpc>
                <a:spcPts val="2660"/>
              </a:lnSpc>
            </a:pPr>
          </a:p>
          <a:p>
            <a:pPr algn="ctr">
              <a:lnSpc>
                <a:spcPts val="4059"/>
              </a:lnSpc>
              <a:spcBef>
                <a:spcPct val="0"/>
              </a:spcBef>
            </a:pPr>
            <a:r>
              <a:rPr lang="en-US" sz="2899">
                <a:solidFill>
                  <a:srgbClr val="005ADD"/>
                </a:solidFill>
                <a:latin typeface="Poppins"/>
                <a:ea typeface="Poppins"/>
                <a:cs typeface="Poppins"/>
                <a:sym typeface="Poppins"/>
              </a:rPr>
              <a:t>The Importance of seeking </a:t>
            </a:r>
            <a:r>
              <a:rPr lang="en-US" b="true" sz="2899">
                <a:solidFill>
                  <a:srgbClr val="005ADD"/>
                </a:solidFill>
                <a:latin typeface="Poppins Bold"/>
                <a:ea typeface="Poppins Bold"/>
                <a:cs typeface="Poppins Bold"/>
                <a:sym typeface="Poppins Bold"/>
              </a:rPr>
              <a:t>ALL</a:t>
            </a:r>
            <a:r>
              <a:rPr lang="en-US" sz="2899">
                <a:solidFill>
                  <a:srgbClr val="005ADD"/>
                </a:solidFill>
                <a:latin typeface="Poppins"/>
                <a:ea typeface="Poppins"/>
                <a:cs typeface="Poppins"/>
                <a:sym typeface="Poppins"/>
              </a:rPr>
              <a:t> views</a:t>
            </a:r>
          </a:p>
        </p:txBody>
      </p:sp>
      <p:grpSp>
        <p:nvGrpSpPr>
          <p:cNvPr name="Group 11" id="11"/>
          <p:cNvGrpSpPr/>
          <p:nvPr/>
        </p:nvGrpSpPr>
        <p:grpSpPr>
          <a:xfrm rot="0">
            <a:off x="118910" y="9309651"/>
            <a:ext cx="6119007" cy="977349"/>
            <a:chOff x="0" y="0"/>
            <a:chExt cx="7912053" cy="1263740"/>
          </a:xfrm>
        </p:grpSpPr>
        <p:sp>
          <p:nvSpPr>
            <p:cNvPr name="Freeform 12" id="12"/>
            <p:cNvSpPr/>
            <p:nvPr/>
          </p:nvSpPr>
          <p:spPr>
            <a:xfrm flipH="false" flipV="false" rot="0">
              <a:off x="38122" y="-1270"/>
              <a:ext cx="7891711" cy="1275170"/>
            </a:xfrm>
            <a:custGeom>
              <a:avLst/>
              <a:gdLst/>
              <a:ahLst/>
              <a:cxnLst/>
              <a:rect r="r" b="b" t="t" l="l"/>
              <a:pathLst>
                <a:path h="1275170" w="7891711">
                  <a:moveTo>
                    <a:pt x="7863534" y="480988"/>
                  </a:moveTo>
                  <a:cubicBezTo>
                    <a:pt x="7860068" y="375740"/>
                    <a:pt x="7832343" y="248374"/>
                    <a:pt x="7832343" y="133974"/>
                  </a:cubicBezTo>
                  <a:cubicBezTo>
                    <a:pt x="7832343" y="102705"/>
                    <a:pt x="7828878" y="40166"/>
                    <a:pt x="7811549" y="8897"/>
                  </a:cubicBezTo>
                  <a:cubicBezTo>
                    <a:pt x="7395673" y="8897"/>
                    <a:pt x="6948606" y="1270"/>
                    <a:pt x="6529263" y="1270"/>
                  </a:cubicBezTo>
                  <a:cubicBezTo>
                    <a:pt x="4349376" y="2795"/>
                    <a:pt x="2190284" y="0"/>
                    <a:pt x="13863" y="1270"/>
                  </a:cubicBezTo>
                  <a:cubicBezTo>
                    <a:pt x="13863" y="103467"/>
                    <a:pt x="0" y="217105"/>
                    <a:pt x="3466" y="319302"/>
                  </a:cubicBezTo>
                  <a:cubicBezTo>
                    <a:pt x="10397" y="509969"/>
                    <a:pt x="20794" y="701399"/>
                    <a:pt x="20794" y="892066"/>
                  </a:cubicBezTo>
                  <a:cubicBezTo>
                    <a:pt x="20794" y="984349"/>
                    <a:pt x="17328" y="1075869"/>
                    <a:pt x="38122" y="1168151"/>
                  </a:cubicBezTo>
                  <a:cubicBezTo>
                    <a:pt x="45053" y="1197896"/>
                    <a:pt x="51985" y="1226877"/>
                    <a:pt x="65847" y="1256621"/>
                  </a:cubicBezTo>
                  <a:cubicBezTo>
                    <a:pt x="523311" y="1258146"/>
                    <a:pt x="977310" y="1260434"/>
                    <a:pt x="1434774" y="1263485"/>
                  </a:cubicBezTo>
                  <a:cubicBezTo>
                    <a:pt x="2651213" y="1275170"/>
                    <a:pt x="3832996" y="1258909"/>
                    <a:pt x="5087558" y="1264248"/>
                  </a:cubicBezTo>
                  <a:cubicBezTo>
                    <a:pt x="6033677" y="1270090"/>
                    <a:pt x="6962468" y="1256621"/>
                    <a:pt x="7886631" y="1256621"/>
                  </a:cubicBezTo>
                  <a:cubicBezTo>
                    <a:pt x="7886631" y="1246706"/>
                    <a:pt x="7887901" y="1188743"/>
                    <a:pt x="7889171" y="1178829"/>
                  </a:cubicBezTo>
                  <a:cubicBezTo>
                    <a:pt x="7891711" y="1119341"/>
                    <a:pt x="7877741" y="1007991"/>
                    <a:pt x="7879011" y="948503"/>
                  </a:cubicBezTo>
                  <a:cubicBezTo>
                    <a:pt x="7885361" y="703687"/>
                    <a:pt x="7870465" y="692247"/>
                    <a:pt x="7863534" y="480988"/>
                  </a:cubicBezTo>
                  <a:close/>
                </a:path>
              </a:pathLst>
            </a:custGeom>
            <a:blipFill>
              <a:blip r:embed="rId4"/>
              <a:stretch>
                <a:fillRect l="-1488" t="0" r="-1320" b="0"/>
              </a:stretch>
            </a:blipFill>
          </p:spPr>
        </p:sp>
      </p:grpSp>
      <p:sp>
        <p:nvSpPr>
          <p:cNvPr name="TextBox 13" id="13"/>
          <p:cNvSpPr txBox="true"/>
          <p:nvPr/>
        </p:nvSpPr>
        <p:spPr>
          <a:xfrm rot="0">
            <a:off x="11732125" y="9597962"/>
            <a:ext cx="6152204" cy="450004"/>
          </a:xfrm>
          <a:prstGeom prst="rect">
            <a:avLst/>
          </a:prstGeom>
        </p:spPr>
        <p:txBody>
          <a:bodyPr anchor="t" rtlCol="false" tIns="0" lIns="0" bIns="0" rIns="0">
            <a:spAutoFit/>
          </a:bodyPr>
          <a:lstStyle/>
          <a:p>
            <a:pPr algn="r">
              <a:lnSpc>
                <a:spcPts val="3731"/>
              </a:lnSpc>
            </a:pPr>
            <a:r>
              <a:rPr lang="en-US" sz="1999" b="true">
                <a:solidFill>
                  <a:srgbClr val="EFFBFF"/>
                </a:solidFill>
                <a:latin typeface="Poppins Bold"/>
                <a:ea typeface="Poppins Bold"/>
                <a:cs typeface="Poppins Bold"/>
                <a:sym typeface="Poppins Bold"/>
              </a:rPr>
              <a:t>www.challengingbehaviourfoundation.org.uk</a:t>
            </a:r>
          </a:p>
        </p:txBody>
      </p:sp>
      <p:sp>
        <p:nvSpPr>
          <p:cNvPr name="TextBox 14" id="14"/>
          <p:cNvSpPr txBox="true"/>
          <p:nvPr/>
        </p:nvSpPr>
        <p:spPr>
          <a:xfrm rot="0">
            <a:off x="14624222" y="9191625"/>
            <a:ext cx="3260107" cy="368237"/>
          </a:xfrm>
          <a:prstGeom prst="rect">
            <a:avLst/>
          </a:prstGeom>
        </p:spPr>
        <p:txBody>
          <a:bodyPr anchor="t" rtlCol="false" tIns="0" lIns="0" bIns="0" rIns="0">
            <a:spAutoFit/>
          </a:bodyPr>
          <a:lstStyle/>
          <a:p>
            <a:pPr algn="r">
              <a:lnSpc>
                <a:spcPts val="2800"/>
              </a:lnSpc>
            </a:pPr>
            <a:r>
              <a:rPr lang="en-US" b="true" sz="1999" spc="-1">
                <a:solidFill>
                  <a:srgbClr val="EFFBFF"/>
                </a:solidFill>
                <a:latin typeface="Poppins Bold"/>
                <a:ea typeface="Poppins Bold"/>
                <a:cs typeface="Poppins Bold"/>
                <a:sym typeface="Poppins Bold"/>
              </a:rPr>
              <a:t>info@thecbf.org.uk </a:t>
            </a:r>
          </a:p>
        </p:txBody>
      </p:sp>
      <p:sp>
        <p:nvSpPr>
          <p:cNvPr name="TextBox 15" id="15"/>
          <p:cNvSpPr txBox="true"/>
          <p:nvPr/>
        </p:nvSpPr>
        <p:spPr>
          <a:xfrm rot="0">
            <a:off x="15718766" y="8699500"/>
            <a:ext cx="2165562" cy="368300"/>
          </a:xfrm>
          <a:prstGeom prst="rect">
            <a:avLst/>
          </a:prstGeom>
        </p:spPr>
        <p:txBody>
          <a:bodyPr anchor="t" rtlCol="false" tIns="0" lIns="0" bIns="0" rIns="0">
            <a:spAutoFit/>
          </a:bodyPr>
          <a:lstStyle/>
          <a:p>
            <a:pPr algn="r">
              <a:lnSpc>
                <a:spcPts val="2800"/>
              </a:lnSpc>
            </a:pPr>
            <a:r>
              <a:rPr lang="en-US" sz="2000" b="true">
                <a:solidFill>
                  <a:srgbClr val="FFFFFF"/>
                </a:solidFill>
                <a:latin typeface="Poppins Bold"/>
                <a:ea typeface="Poppins Bold"/>
                <a:cs typeface="Poppins Bold"/>
                <a:sym typeface="Poppins Bold"/>
              </a:rPr>
              <a:t>©The C</a:t>
            </a:r>
            <a:r>
              <a:rPr lang="en-US" b="true" sz="2000">
                <a:solidFill>
                  <a:srgbClr val="FFFFFF"/>
                </a:solidFill>
                <a:latin typeface="Poppins Bold"/>
                <a:ea typeface="Poppins Bold"/>
                <a:cs typeface="Poppins Bold"/>
                <a:sym typeface="Poppins Bold"/>
              </a:rPr>
              <a:t>BF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17143" y="1759824"/>
            <a:ext cx="15031910" cy="438150"/>
          </a:xfrm>
          <a:prstGeom prst="rect">
            <a:avLst/>
          </a:prstGeom>
        </p:spPr>
        <p:txBody>
          <a:bodyPr anchor="t" rtlCol="false" tIns="0" lIns="0" bIns="0" rIns="0">
            <a:spAutoFit/>
          </a:bodyPr>
          <a:lstStyle/>
          <a:p>
            <a:pPr algn="l">
              <a:lnSpc>
                <a:spcPts val="3240"/>
              </a:lnSpc>
            </a:pPr>
            <a:r>
              <a:rPr lang="en-US" sz="2700">
                <a:solidFill>
                  <a:srgbClr val="000000"/>
                </a:solidFill>
                <a:latin typeface="Poppins"/>
                <a:ea typeface="Poppins"/>
                <a:cs typeface="Poppins"/>
                <a:sym typeface="Poppins"/>
              </a:rPr>
              <a:t>We can</a:t>
            </a:r>
            <a:r>
              <a:rPr lang="en-US" sz="2700" b="true">
                <a:solidFill>
                  <a:srgbClr val="000000"/>
                </a:solidFill>
                <a:latin typeface="Poppins Bold"/>
                <a:ea typeface="Poppins Bold"/>
                <a:cs typeface="Poppins Bold"/>
                <a:sym typeface="Poppins Bold"/>
              </a:rPr>
              <a:t> all</a:t>
            </a:r>
            <a:r>
              <a:rPr lang="en-US" sz="2700">
                <a:solidFill>
                  <a:srgbClr val="000000"/>
                </a:solidFill>
                <a:latin typeface="Poppins"/>
                <a:ea typeface="Poppins"/>
                <a:cs typeface="Poppins"/>
                <a:sym typeface="Poppins"/>
              </a:rPr>
              <a:t> play a role in facilitating everyone to have the opportunities to influence the </a:t>
            </a:r>
          </a:p>
        </p:txBody>
      </p:sp>
      <p:sp>
        <p:nvSpPr>
          <p:cNvPr name="TextBox 3" id="3"/>
          <p:cNvSpPr txBox="true"/>
          <p:nvPr/>
        </p:nvSpPr>
        <p:spPr>
          <a:xfrm rot="0">
            <a:off x="617143" y="310515"/>
            <a:ext cx="13260574" cy="1189910"/>
          </a:xfrm>
          <a:prstGeom prst="rect">
            <a:avLst/>
          </a:prstGeom>
        </p:spPr>
        <p:txBody>
          <a:bodyPr anchor="t" rtlCol="false" tIns="0" lIns="0" bIns="0" rIns="0">
            <a:spAutoFit/>
          </a:bodyPr>
          <a:lstStyle/>
          <a:p>
            <a:pPr algn="l">
              <a:lnSpc>
                <a:spcPts val="9170"/>
              </a:lnSpc>
            </a:pPr>
            <a:r>
              <a:rPr lang="en-US" sz="6700" b="true">
                <a:solidFill>
                  <a:srgbClr val="00B8F6"/>
                </a:solidFill>
                <a:latin typeface="Poppins Bold"/>
                <a:ea typeface="Poppins Bold"/>
                <a:cs typeface="Poppins Bold"/>
                <a:sym typeface="Poppins Bold"/>
              </a:rPr>
              <a:t>Circles of </a:t>
            </a:r>
            <a:r>
              <a:rPr lang="en-US" sz="6700" b="true">
                <a:solidFill>
                  <a:srgbClr val="00B8F6"/>
                </a:solidFill>
                <a:latin typeface="Poppins Bold"/>
                <a:ea typeface="Poppins Bold"/>
                <a:cs typeface="Poppins Bold"/>
                <a:sym typeface="Poppins Bold"/>
              </a:rPr>
              <a:t>Influencing</a:t>
            </a:r>
          </a:p>
        </p:txBody>
      </p:sp>
      <p:grpSp>
        <p:nvGrpSpPr>
          <p:cNvPr name="Group 4" id="4"/>
          <p:cNvGrpSpPr/>
          <p:nvPr/>
        </p:nvGrpSpPr>
        <p:grpSpPr>
          <a:xfrm rot="0">
            <a:off x="16356552" y="8889488"/>
            <a:ext cx="1805496" cy="1526738"/>
            <a:chOff x="0" y="0"/>
            <a:chExt cx="2407328" cy="2035650"/>
          </a:xfrm>
        </p:grpSpPr>
        <p:sp>
          <p:nvSpPr>
            <p:cNvPr name="Freeform 5" id="5"/>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2"/>
              <a:stretch>
                <a:fillRect l="0" t="-9302" r="-1" b="-9300"/>
              </a:stretch>
            </a:blipFill>
          </p:spPr>
        </p:sp>
      </p:grpSp>
      <p:grpSp>
        <p:nvGrpSpPr>
          <p:cNvPr name="Group 6" id="6"/>
          <p:cNvGrpSpPr/>
          <p:nvPr/>
        </p:nvGrpSpPr>
        <p:grpSpPr>
          <a:xfrm rot="0">
            <a:off x="6919665" y="2820512"/>
            <a:ext cx="11242383" cy="6053074"/>
            <a:chOff x="0" y="0"/>
            <a:chExt cx="14989844" cy="8070765"/>
          </a:xfrm>
        </p:grpSpPr>
        <p:grpSp>
          <p:nvGrpSpPr>
            <p:cNvPr name="Group 7" id="7"/>
            <p:cNvGrpSpPr/>
            <p:nvPr/>
          </p:nvGrpSpPr>
          <p:grpSpPr>
            <a:xfrm rot="3574452">
              <a:off x="7021921" y="1536075"/>
              <a:ext cx="47772" cy="41801"/>
              <a:chOff x="0" y="0"/>
              <a:chExt cx="812800" cy="711200"/>
            </a:xfrm>
          </p:grpSpPr>
          <p:sp>
            <p:nvSpPr>
              <p:cNvPr name="Freeform 8" id="8"/>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EB34"/>
              </a:solidFill>
            </p:spPr>
          </p:sp>
          <p:sp>
            <p:nvSpPr>
              <p:cNvPr name="TextBox 9" id="9"/>
              <p:cNvSpPr txBox="true"/>
              <p:nvPr/>
            </p:nvSpPr>
            <p:spPr>
              <a:xfrm>
                <a:off x="127000" y="311150"/>
                <a:ext cx="558800" cy="349250"/>
              </a:xfrm>
              <a:prstGeom prst="rect">
                <a:avLst/>
              </a:prstGeom>
            </p:spPr>
            <p:txBody>
              <a:bodyPr anchor="ctr" rtlCol="false" tIns="21105" lIns="21105" bIns="21105" rIns="21105"/>
              <a:lstStyle/>
              <a:p>
                <a:pPr algn="ctr">
                  <a:lnSpc>
                    <a:spcPts val="1260"/>
                  </a:lnSpc>
                </a:pPr>
              </a:p>
            </p:txBody>
          </p:sp>
        </p:grpSp>
        <p:grpSp>
          <p:nvGrpSpPr>
            <p:cNvPr name="Group 10" id="10"/>
            <p:cNvGrpSpPr/>
            <p:nvPr/>
          </p:nvGrpSpPr>
          <p:grpSpPr>
            <a:xfrm rot="-3666169">
              <a:off x="6631318" y="2890018"/>
              <a:ext cx="45563" cy="39867"/>
              <a:chOff x="0" y="0"/>
              <a:chExt cx="812800" cy="711200"/>
            </a:xfrm>
          </p:grpSpPr>
          <p:sp>
            <p:nvSpPr>
              <p:cNvPr name="Freeform 11" id="11"/>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EB34"/>
              </a:solidFill>
            </p:spPr>
          </p:sp>
          <p:sp>
            <p:nvSpPr>
              <p:cNvPr name="TextBox 12" id="12"/>
              <p:cNvSpPr txBox="true"/>
              <p:nvPr/>
            </p:nvSpPr>
            <p:spPr>
              <a:xfrm>
                <a:off x="127000" y="311150"/>
                <a:ext cx="558800" cy="349250"/>
              </a:xfrm>
              <a:prstGeom prst="rect">
                <a:avLst/>
              </a:prstGeom>
            </p:spPr>
            <p:txBody>
              <a:bodyPr anchor="ctr" rtlCol="false" tIns="21105" lIns="21105" bIns="21105" rIns="21105"/>
              <a:lstStyle/>
              <a:p>
                <a:pPr algn="ctr">
                  <a:lnSpc>
                    <a:spcPts val="1547"/>
                  </a:lnSpc>
                </a:pPr>
              </a:p>
            </p:txBody>
          </p:sp>
        </p:grpSp>
        <p:grpSp>
          <p:nvGrpSpPr>
            <p:cNvPr name="Group 13" id="13"/>
            <p:cNvGrpSpPr/>
            <p:nvPr/>
          </p:nvGrpSpPr>
          <p:grpSpPr>
            <a:xfrm rot="-3666169">
              <a:off x="6150181" y="4347881"/>
              <a:ext cx="85843" cy="75113"/>
              <a:chOff x="0" y="0"/>
              <a:chExt cx="812800" cy="711200"/>
            </a:xfrm>
          </p:grpSpPr>
          <p:sp>
            <p:nvSpPr>
              <p:cNvPr name="Freeform 14" id="14"/>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FEB34"/>
              </a:solidFill>
            </p:spPr>
          </p:sp>
          <p:sp>
            <p:nvSpPr>
              <p:cNvPr name="TextBox 15" id="15"/>
              <p:cNvSpPr txBox="true"/>
              <p:nvPr/>
            </p:nvSpPr>
            <p:spPr>
              <a:xfrm>
                <a:off x="127000" y="311150"/>
                <a:ext cx="558800" cy="349250"/>
              </a:xfrm>
              <a:prstGeom prst="rect">
                <a:avLst/>
              </a:prstGeom>
            </p:spPr>
            <p:txBody>
              <a:bodyPr anchor="ctr" rtlCol="false" tIns="21105" lIns="21105" bIns="21105" rIns="21105"/>
              <a:lstStyle/>
              <a:p>
                <a:pPr algn="ctr">
                  <a:lnSpc>
                    <a:spcPts val="1547"/>
                  </a:lnSpc>
                </a:pPr>
              </a:p>
            </p:txBody>
          </p:sp>
        </p:grpSp>
        <p:grpSp>
          <p:nvGrpSpPr>
            <p:cNvPr name="Group 16" id="16"/>
            <p:cNvGrpSpPr/>
            <p:nvPr/>
          </p:nvGrpSpPr>
          <p:grpSpPr>
            <a:xfrm rot="0">
              <a:off x="0" y="0"/>
              <a:ext cx="8070765" cy="807076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ADD"/>
              </a:solidFill>
              <a:ln w="19050" cap="sq">
                <a:solidFill>
                  <a:srgbClr val="FFE576"/>
                </a:solidFill>
                <a:prstDash val="solid"/>
                <a:miter/>
              </a:ln>
            </p:spPr>
          </p:sp>
          <p:sp>
            <p:nvSpPr>
              <p:cNvPr name="TextBox 18" id="18"/>
              <p:cNvSpPr txBox="true"/>
              <p:nvPr/>
            </p:nvSpPr>
            <p:spPr>
              <a:xfrm>
                <a:off x="76200" y="85725"/>
                <a:ext cx="660400" cy="650875"/>
              </a:xfrm>
              <a:prstGeom prst="rect">
                <a:avLst/>
              </a:prstGeom>
            </p:spPr>
            <p:txBody>
              <a:bodyPr anchor="ctr" rtlCol="false" tIns="50800" lIns="50800" bIns="50800" rIns="50800"/>
              <a:lstStyle/>
              <a:p>
                <a:pPr algn="ctr">
                  <a:lnSpc>
                    <a:spcPts val="1509"/>
                  </a:lnSpc>
                </a:pPr>
              </a:p>
            </p:txBody>
          </p:sp>
        </p:grpSp>
        <p:grpSp>
          <p:nvGrpSpPr>
            <p:cNvPr name="Group 19" id="19"/>
            <p:cNvGrpSpPr/>
            <p:nvPr/>
          </p:nvGrpSpPr>
          <p:grpSpPr>
            <a:xfrm rot="0">
              <a:off x="762897" y="1525794"/>
              <a:ext cx="6544971" cy="654497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8F6"/>
              </a:solidFill>
              <a:ln w="19050" cap="sq">
                <a:solidFill>
                  <a:srgbClr val="FFE576"/>
                </a:solidFill>
                <a:prstDash val="solid"/>
                <a:miter/>
              </a:ln>
            </p:spPr>
          </p:sp>
          <p:sp>
            <p:nvSpPr>
              <p:cNvPr name="TextBox 21" id="21"/>
              <p:cNvSpPr txBox="true"/>
              <p:nvPr/>
            </p:nvSpPr>
            <p:spPr>
              <a:xfrm>
                <a:off x="76200" y="85725"/>
                <a:ext cx="660400" cy="650875"/>
              </a:xfrm>
              <a:prstGeom prst="rect">
                <a:avLst/>
              </a:prstGeom>
            </p:spPr>
            <p:txBody>
              <a:bodyPr anchor="ctr" rtlCol="false" tIns="50800" lIns="50800" bIns="50800" rIns="50800"/>
              <a:lstStyle/>
              <a:p>
                <a:pPr algn="ctr">
                  <a:lnSpc>
                    <a:spcPts val="1509"/>
                  </a:lnSpc>
                </a:pPr>
              </a:p>
            </p:txBody>
          </p:sp>
        </p:grpSp>
        <p:grpSp>
          <p:nvGrpSpPr>
            <p:cNvPr name="Group 22" id="22"/>
            <p:cNvGrpSpPr/>
            <p:nvPr/>
          </p:nvGrpSpPr>
          <p:grpSpPr>
            <a:xfrm rot="0">
              <a:off x="1522131" y="3030608"/>
              <a:ext cx="5040157" cy="504015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0F0FB"/>
              </a:solidFill>
              <a:ln w="19050" cap="sq">
                <a:solidFill>
                  <a:srgbClr val="FFE576"/>
                </a:solidFill>
                <a:prstDash val="solid"/>
                <a:miter/>
              </a:ln>
            </p:spPr>
          </p:sp>
          <p:sp>
            <p:nvSpPr>
              <p:cNvPr name="TextBox 24" id="24"/>
              <p:cNvSpPr txBox="true"/>
              <p:nvPr/>
            </p:nvSpPr>
            <p:spPr>
              <a:xfrm>
                <a:off x="76200" y="85725"/>
                <a:ext cx="660400" cy="650875"/>
              </a:xfrm>
              <a:prstGeom prst="rect">
                <a:avLst/>
              </a:prstGeom>
            </p:spPr>
            <p:txBody>
              <a:bodyPr anchor="ctr" rtlCol="false" tIns="50800" lIns="50800" bIns="50800" rIns="50800"/>
              <a:lstStyle/>
              <a:p>
                <a:pPr algn="ctr">
                  <a:lnSpc>
                    <a:spcPts val="1509"/>
                  </a:lnSpc>
                </a:pPr>
              </a:p>
            </p:txBody>
          </p:sp>
        </p:grpSp>
        <p:grpSp>
          <p:nvGrpSpPr>
            <p:cNvPr name="Group 25" id="25"/>
            <p:cNvGrpSpPr/>
            <p:nvPr/>
          </p:nvGrpSpPr>
          <p:grpSpPr>
            <a:xfrm rot="0">
              <a:off x="2220582" y="4441164"/>
              <a:ext cx="3629601" cy="3629601"/>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FBFF"/>
              </a:solidFill>
              <a:ln w="19050" cap="sq">
                <a:solidFill>
                  <a:srgbClr val="FFEB34"/>
                </a:solidFill>
                <a:prstDash val="solid"/>
                <a:miter/>
              </a:ln>
            </p:spPr>
          </p:sp>
          <p:sp>
            <p:nvSpPr>
              <p:cNvPr name="TextBox 27" id="27"/>
              <p:cNvSpPr txBox="true"/>
              <p:nvPr/>
            </p:nvSpPr>
            <p:spPr>
              <a:xfrm>
                <a:off x="76200" y="85725"/>
                <a:ext cx="660400" cy="650875"/>
              </a:xfrm>
              <a:prstGeom prst="rect">
                <a:avLst/>
              </a:prstGeom>
            </p:spPr>
            <p:txBody>
              <a:bodyPr anchor="ctr" rtlCol="false" tIns="50800" lIns="50800" bIns="50800" rIns="50800"/>
              <a:lstStyle/>
              <a:p>
                <a:pPr algn="ctr">
                  <a:lnSpc>
                    <a:spcPts val="1509"/>
                  </a:lnSpc>
                </a:pPr>
              </a:p>
            </p:txBody>
          </p:sp>
        </p:grpSp>
        <p:sp>
          <p:nvSpPr>
            <p:cNvPr name="TextBox 28" id="28"/>
            <p:cNvSpPr txBox="true"/>
            <p:nvPr/>
          </p:nvSpPr>
          <p:spPr>
            <a:xfrm rot="0">
              <a:off x="1626778" y="658820"/>
              <a:ext cx="4817208" cy="724801"/>
            </a:xfrm>
            <a:prstGeom prst="rect">
              <a:avLst/>
            </a:prstGeom>
          </p:spPr>
          <p:txBody>
            <a:bodyPr anchor="t" rtlCol="false" tIns="0" lIns="0" bIns="0" rIns="0">
              <a:spAutoFit/>
            </a:bodyPr>
            <a:lstStyle/>
            <a:p>
              <a:pPr algn="ctr">
                <a:lnSpc>
                  <a:spcPts val="2055"/>
                </a:lnSpc>
              </a:pPr>
              <a:r>
                <a:rPr lang="en-US" b="true" sz="2015" spc="-100">
                  <a:solidFill>
                    <a:srgbClr val="FFFFFF"/>
                  </a:solidFill>
                  <a:latin typeface="Poppins Semi-Bold"/>
                  <a:ea typeface="Poppins Semi-Bold"/>
                  <a:cs typeface="Poppins Semi-Bold"/>
                  <a:sym typeface="Poppins Semi-Bold"/>
                </a:rPr>
                <a:t>Policies, guidance </a:t>
              </a:r>
            </a:p>
            <a:p>
              <a:pPr algn="ctr" marL="0" indent="0" lvl="0">
                <a:lnSpc>
                  <a:spcPts val="2055"/>
                </a:lnSpc>
              </a:pPr>
              <a:r>
                <a:rPr lang="en-US" b="true" sz="2015" spc="-100">
                  <a:solidFill>
                    <a:srgbClr val="FFFFFF"/>
                  </a:solidFill>
                  <a:latin typeface="Poppins Semi-Bold"/>
                  <a:ea typeface="Poppins Semi-Bold"/>
                  <a:cs typeface="Poppins Semi-Bold"/>
                  <a:sym typeface="Poppins Semi-Bold"/>
                </a:rPr>
                <a:t>and legislation</a:t>
              </a:r>
            </a:p>
          </p:txBody>
        </p:sp>
        <p:sp>
          <p:nvSpPr>
            <p:cNvPr name="TextBox 29" id="29"/>
            <p:cNvSpPr txBox="true"/>
            <p:nvPr/>
          </p:nvSpPr>
          <p:spPr>
            <a:xfrm rot="0">
              <a:off x="2157864" y="1873512"/>
              <a:ext cx="3770592" cy="1066018"/>
            </a:xfrm>
            <a:prstGeom prst="rect">
              <a:avLst/>
            </a:prstGeom>
          </p:spPr>
          <p:txBody>
            <a:bodyPr anchor="t" rtlCol="false" tIns="0" lIns="0" bIns="0" rIns="0">
              <a:spAutoFit/>
            </a:bodyPr>
            <a:lstStyle/>
            <a:p>
              <a:pPr algn="ctr">
                <a:lnSpc>
                  <a:spcPts val="2055"/>
                </a:lnSpc>
              </a:pPr>
              <a:r>
                <a:rPr lang="en-US" b="true" sz="2015" spc="-100">
                  <a:solidFill>
                    <a:srgbClr val="005ADD"/>
                  </a:solidFill>
                  <a:latin typeface="Poppins Semi-Bold"/>
                  <a:ea typeface="Poppins Semi-Bold"/>
                  <a:cs typeface="Poppins Semi-Bold"/>
                  <a:sym typeface="Poppins Semi-Bold"/>
                </a:rPr>
                <a:t>Organisations, </a:t>
              </a:r>
            </a:p>
            <a:p>
              <a:pPr algn="ctr" marL="0" indent="0" lvl="0">
                <a:lnSpc>
                  <a:spcPts val="2055"/>
                </a:lnSpc>
              </a:pPr>
              <a:r>
                <a:rPr lang="en-US" b="true" sz="2015" spc="-100">
                  <a:solidFill>
                    <a:srgbClr val="005ADD"/>
                  </a:solidFill>
                  <a:latin typeface="Poppins Semi-Bold"/>
                  <a:ea typeface="Poppins Semi-Bold"/>
                  <a:cs typeface="Poppins Semi-Bold"/>
                  <a:sym typeface="Poppins Semi-Bold"/>
                </a:rPr>
                <a:t>services and support around an Individual</a:t>
              </a:r>
            </a:p>
          </p:txBody>
        </p:sp>
        <p:sp>
          <p:nvSpPr>
            <p:cNvPr name="TextBox 30" id="30"/>
            <p:cNvSpPr txBox="true"/>
            <p:nvPr/>
          </p:nvSpPr>
          <p:spPr>
            <a:xfrm rot="0">
              <a:off x="2611443" y="3465371"/>
              <a:ext cx="2847879" cy="724801"/>
            </a:xfrm>
            <a:prstGeom prst="rect">
              <a:avLst/>
            </a:prstGeom>
          </p:spPr>
          <p:txBody>
            <a:bodyPr anchor="t" rtlCol="false" tIns="0" lIns="0" bIns="0" rIns="0">
              <a:spAutoFit/>
            </a:bodyPr>
            <a:lstStyle/>
            <a:p>
              <a:pPr algn="ctr">
                <a:lnSpc>
                  <a:spcPts val="2055"/>
                </a:lnSpc>
              </a:pPr>
              <a:r>
                <a:rPr lang="en-US" b="true" sz="2015" spc="-100">
                  <a:solidFill>
                    <a:srgbClr val="005ADD"/>
                  </a:solidFill>
                  <a:latin typeface="Poppins Semi-Bold"/>
                  <a:ea typeface="Poppins Semi-Bold"/>
                  <a:cs typeface="Poppins Semi-Bold"/>
                  <a:sym typeface="Poppins Semi-Bold"/>
                </a:rPr>
                <a:t>Individuals </a:t>
              </a:r>
            </a:p>
            <a:p>
              <a:pPr algn="ctr" marL="0" indent="0" lvl="0">
                <a:lnSpc>
                  <a:spcPts val="2055"/>
                </a:lnSpc>
              </a:pPr>
              <a:r>
                <a:rPr lang="en-US" b="true" sz="2015" spc="-100">
                  <a:solidFill>
                    <a:srgbClr val="005ADD"/>
                  </a:solidFill>
                  <a:latin typeface="Poppins Semi-Bold"/>
                  <a:ea typeface="Poppins Semi-Bold"/>
                  <a:cs typeface="Poppins Semi-Bold"/>
                  <a:sym typeface="Poppins Semi-Bold"/>
                </a:rPr>
                <a:t>daily life</a:t>
              </a:r>
            </a:p>
          </p:txBody>
        </p:sp>
        <p:sp>
          <p:nvSpPr>
            <p:cNvPr name="TextBox 31" id="31"/>
            <p:cNvSpPr txBox="true"/>
            <p:nvPr/>
          </p:nvSpPr>
          <p:spPr>
            <a:xfrm rot="0">
              <a:off x="2611443" y="5561873"/>
              <a:ext cx="2847879" cy="1407233"/>
            </a:xfrm>
            <a:prstGeom prst="rect">
              <a:avLst/>
            </a:prstGeom>
          </p:spPr>
          <p:txBody>
            <a:bodyPr anchor="t" rtlCol="false" tIns="0" lIns="0" bIns="0" rIns="0">
              <a:spAutoFit/>
            </a:bodyPr>
            <a:lstStyle/>
            <a:p>
              <a:pPr algn="ctr">
                <a:lnSpc>
                  <a:spcPts val="2055"/>
                </a:lnSpc>
              </a:pPr>
              <a:r>
                <a:rPr lang="en-US" b="true" sz="2015" spc="-100">
                  <a:solidFill>
                    <a:srgbClr val="005ADD"/>
                  </a:solidFill>
                  <a:latin typeface="Poppins Semi-Bold"/>
                  <a:ea typeface="Poppins Semi-Bold"/>
                  <a:cs typeface="Poppins Semi-Bold"/>
                  <a:sym typeface="Poppins Semi-Bold"/>
                </a:rPr>
                <a:t>The experiences, preferences </a:t>
              </a:r>
            </a:p>
            <a:p>
              <a:pPr algn="ctr">
                <a:lnSpc>
                  <a:spcPts val="2055"/>
                </a:lnSpc>
              </a:pPr>
              <a:r>
                <a:rPr lang="en-US" b="true" sz="2015" spc="-100">
                  <a:solidFill>
                    <a:srgbClr val="005ADD"/>
                  </a:solidFill>
                  <a:latin typeface="Poppins Semi-Bold"/>
                  <a:ea typeface="Poppins Semi-Bold"/>
                  <a:cs typeface="Poppins Semi-Bold"/>
                  <a:sym typeface="Poppins Semi-Bold"/>
                </a:rPr>
                <a:t>and views of </a:t>
              </a:r>
            </a:p>
            <a:p>
              <a:pPr algn="ctr" marL="0" indent="0" lvl="0">
                <a:lnSpc>
                  <a:spcPts val="2055"/>
                </a:lnSpc>
              </a:pPr>
              <a:r>
                <a:rPr lang="en-US" b="true" sz="2015" spc="-100">
                  <a:solidFill>
                    <a:srgbClr val="005ADD"/>
                  </a:solidFill>
                  <a:latin typeface="Poppins Semi-Bold"/>
                  <a:ea typeface="Poppins Semi-Bold"/>
                  <a:cs typeface="Poppins Semi-Bold"/>
                  <a:sym typeface="Poppins Semi-Bold"/>
                </a:rPr>
                <a:t>an Individual</a:t>
              </a:r>
            </a:p>
          </p:txBody>
        </p:sp>
        <p:grpSp>
          <p:nvGrpSpPr>
            <p:cNvPr name="Group 32" id="32"/>
            <p:cNvGrpSpPr/>
            <p:nvPr/>
          </p:nvGrpSpPr>
          <p:grpSpPr>
            <a:xfrm rot="0">
              <a:off x="8070765" y="0"/>
              <a:ext cx="6812080" cy="1692647"/>
              <a:chOff x="0" y="0"/>
              <a:chExt cx="1635562" cy="406400"/>
            </a:xfrm>
          </p:grpSpPr>
          <p:sp>
            <p:nvSpPr>
              <p:cNvPr name="Freeform 33" id="33"/>
              <p:cNvSpPr/>
              <p:nvPr/>
            </p:nvSpPr>
            <p:spPr>
              <a:xfrm flipH="false" flipV="false" rot="0">
                <a:off x="0" y="0"/>
                <a:ext cx="1635562" cy="406400"/>
              </a:xfrm>
              <a:custGeom>
                <a:avLst/>
                <a:gdLst/>
                <a:ahLst/>
                <a:cxnLst/>
                <a:rect r="r" b="b" t="t" l="l"/>
                <a:pathLst>
                  <a:path h="406400" w="1635562">
                    <a:moveTo>
                      <a:pt x="1432362" y="0"/>
                    </a:moveTo>
                    <a:cubicBezTo>
                      <a:pt x="1544586" y="0"/>
                      <a:pt x="1635562" y="90976"/>
                      <a:pt x="1635562" y="203200"/>
                    </a:cubicBezTo>
                    <a:cubicBezTo>
                      <a:pt x="1635562" y="315424"/>
                      <a:pt x="1544586" y="406400"/>
                      <a:pt x="1432362" y="406400"/>
                    </a:cubicBezTo>
                    <a:lnTo>
                      <a:pt x="203200" y="406400"/>
                    </a:lnTo>
                    <a:cubicBezTo>
                      <a:pt x="90976" y="406400"/>
                      <a:pt x="0" y="315424"/>
                      <a:pt x="0" y="203200"/>
                    </a:cubicBezTo>
                    <a:cubicBezTo>
                      <a:pt x="0" y="90976"/>
                      <a:pt x="90976" y="0"/>
                      <a:pt x="203200" y="0"/>
                    </a:cubicBezTo>
                    <a:close/>
                  </a:path>
                </a:pathLst>
              </a:custGeom>
              <a:solidFill>
                <a:srgbClr val="005ADD"/>
              </a:solidFill>
              <a:ln w="19050" cap="sq">
                <a:solidFill>
                  <a:srgbClr val="FFE576"/>
                </a:solidFill>
                <a:prstDash val="solid"/>
                <a:miter/>
              </a:ln>
            </p:spPr>
          </p:sp>
          <p:sp>
            <p:nvSpPr>
              <p:cNvPr name="TextBox 34" id="34"/>
              <p:cNvSpPr txBox="true"/>
              <p:nvPr/>
            </p:nvSpPr>
            <p:spPr>
              <a:xfrm>
                <a:off x="0" y="9525"/>
                <a:ext cx="1635562" cy="396875"/>
              </a:xfrm>
              <a:prstGeom prst="rect">
                <a:avLst/>
              </a:prstGeom>
            </p:spPr>
            <p:txBody>
              <a:bodyPr anchor="ctr" rtlCol="false" tIns="50800" lIns="50800" bIns="50800" rIns="50800"/>
              <a:lstStyle/>
              <a:p>
                <a:pPr algn="ctr">
                  <a:lnSpc>
                    <a:spcPts val="1835"/>
                  </a:lnSpc>
                </a:pPr>
              </a:p>
            </p:txBody>
          </p:sp>
        </p:grpSp>
        <p:sp>
          <p:nvSpPr>
            <p:cNvPr name="TextBox 35" id="35"/>
            <p:cNvSpPr txBox="true"/>
            <p:nvPr/>
          </p:nvSpPr>
          <p:spPr>
            <a:xfrm rot="0">
              <a:off x="8286756" y="354123"/>
              <a:ext cx="6380098" cy="927251"/>
            </a:xfrm>
            <a:prstGeom prst="rect">
              <a:avLst/>
            </a:prstGeom>
          </p:spPr>
          <p:txBody>
            <a:bodyPr anchor="t" rtlCol="false" tIns="0" lIns="0" bIns="0" rIns="0">
              <a:spAutoFit/>
            </a:bodyPr>
            <a:lstStyle/>
            <a:p>
              <a:pPr algn="ctr">
                <a:lnSpc>
                  <a:spcPts val="2821"/>
                </a:lnSpc>
              </a:pPr>
              <a:r>
                <a:rPr lang="en-US" sz="2015" b="true">
                  <a:solidFill>
                    <a:srgbClr val="FFFFFF"/>
                  </a:solidFill>
                  <a:latin typeface="Poppins Bold"/>
                  <a:ea typeface="Poppins Bold"/>
                  <a:cs typeface="Poppins Bold"/>
                  <a:sym typeface="Poppins Bold"/>
                </a:rPr>
                <a:t>Systemic Changes, National Bodies,  Government Policies</a:t>
              </a:r>
            </a:p>
          </p:txBody>
        </p:sp>
        <p:grpSp>
          <p:nvGrpSpPr>
            <p:cNvPr name="Group 36" id="36"/>
            <p:cNvGrpSpPr/>
            <p:nvPr/>
          </p:nvGrpSpPr>
          <p:grpSpPr>
            <a:xfrm rot="0">
              <a:off x="8177764" y="2088551"/>
              <a:ext cx="6812080" cy="1692647"/>
              <a:chOff x="0" y="0"/>
              <a:chExt cx="1635562" cy="406400"/>
            </a:xfrm>
          </p:grpSpPr>
          <p:sp>
            <p:nvSpPr>
              <p:cNvPr name="Freeform 37" id="37"/>
              <p:cNvSpPr/>
              <p:nvPr/>
            </p:nvSpPr>
            <p:spPr>
              <a:xfrm flipH="false" flipV="false" rot="0">
                <a:off x="0" y="0"/>
                <a:ext cx="1635562" cy="406400"/>
              </a:xfrm>
              <a:custGeom>
                <a:avLst/>
                <a:gdLst/>
                <a:ahLst/>
                <a:cxnLst/>
                <a:rect r="r" b="b" t="t" l="l"/>
                <a:pathLst>
                  <a:path h="406400" w="1635562">
                    <a:moveTo>
                      <a:pt x="1432362" y="0"/>
                    </a:moveTo>
                    <a:cubicBezTo>
                      <a:pt x="1544586" y="0"/>
                      <a:pt x="1635562" y="90976"/>
                      <a:pt x="1635562" y="203200"/>
                    </a:cubicBezTo>
                    <a:cubicBezTo>
                      <a:pt x="1635562" y="315424"/>
                      <a:pt x="1544586" y="406400"/>
                      <a:pt x="1432362" y="406400"/>
                    </a:cubicBezTo>
                    <a:lnTo>
                      <a:pt x="203200" y="406400"/>
                    </a:lnTo>
                    <a:cubicBezTo>
                      <a:pt x="90976" y="406400"/>
                      <a:pt x="0" y="315424"/>
                      <a:pt x="0" y="203200"/>
                    </a:cubicBezTo>
                    <a:cubicBezTo>
                      <a:pt x="0" y="90976"/>
                      <a:pt x="90976" y="0"/>
                      <a:pt x="203200" y="0"/>
                    </a:cubicBezTo>
                    <a:close/>
                  </a:path>
                </a:pathLst>
              </a:custGeom>
              <a:solidFill>
                <a:srgbClr val="00B8F6"/>
              </a:solidFill>
              <a:ln w="19050" cap="sq">
                <a:solidFill>
                  <a:srgbClr val="FFE576"/>
                </a:solidFill>
                <a:prstDash val="solid"/>
                <a:miter/>
              </a:ln>
            </p:spPr>
          </p:sp>
          <p:sp>
            <p:nvSpPr>
              <p:cNvPr name="TextBox 38" id="38"/>
              <p:cNvSpPr txBox="true"/>
              <p:nvPr/>
            </p:nvSpPr>
            <p:spPr>
              <a:xfrm>
                <a:off x="0" y="9525"/>
                <a:ext cx="1635562" cy="396875"/>
              </a:xfrm>
              <a:prstGeom prst="rect">
                <a:avLst/>
              </a:prstGeom>
            </p:spPr>
            <p:txBody>
              <a:bodyPr anchor="ctr" rtlCol="false" tIns="50800" lIns="50800" bIns="50800" rIns="50800"/>
              <a:lstStyle/>
              <a:p>
                <a:pPr algn="ctr">
                  <a:lnSpc>
                    <a:spcPts val="1835"/>
                  </a:lnSpc>
                </a:pPr>
              </a:p>
            </p:txBody>
          </p:sp>
        </p:grpSp>
        <p:sp>
          <p:nvSpPr>
            <p:cNvPr name="TextBox 39" id="39"/>
            <p:cNvSpPr txBox="true"/>
            <p:nvPr/>
          </p:nvSpPr>
          <p:spPr>
            <a:xfrm rot="0">
              <a:off x="8520014" y="2208087"/>
              <a:ext cx="6127579" cy="1396423"/>
            </a:xfrm>
            <a:prstGeom prst="rect">
              <a:avLst/>
            </a:prstGeom>
          </p:spPr>
          <p:txBody>
            <a:bodyPr anchor="t" rtlCol="false" tIns="0" lIns="0" bIns="0" rIns="0">
              <a:spAutoFit/>
            </a:bodyPr>
            <a:lstStyle/>
            <a:p>
              <a:pPr algn="ctr">
                <a:lnSpc>
                  <a:spcPts val="2821"/>
                </a:lnSpc>
              </a:pPr>
              <a:r>
                <a:rPr lang="en-US" sz="2015" b="true">
                  <a:solidFill>
                    <a:srgbClr val="005ADD"/>
                  </a:solidFill>
                  <a:latin typeface="Poppins Bold"/>
                  <a:ea typeface="Poppins Bold"/>
                  <a:cs typeface="Poppins Bold"/>
                  <a:sym typeface="Poppins Bold"/>
                </a:rPr>
                <a:t>Local Authorities, ICBs, NHS Trusts, Service providers and Education providers</a:t>
              </a:r>
            </a:p>
          </p:txBody>
        </p:sp>
        <p:grpSp>
          <p:nvGrpSpPr>
            <p:cNvPr name="Group 40" id="40"/>
            <p:cNvGrpSpPr/>
            <p:nvPr/>
          </p:nvGrpSpPr>
          <p:grpSpPr>
            <a:xfrm rot="0">
              <a:off x="8177764" y="4179283"/>
              <a:ext cx="6812080" cy="1692647"/>
              <a:chOff x="0" y="0"/>
              <a:chExt cx="1635562" cy="406400"/>
            </a:xfrm>
          </p:grpSpPr>
          <p:sp>
            <p:nvSpPr>
              <p:cNvPr name="Freeform 41" id="41"/>
              <p:cNvSpPr/>
              <p:nvPr/>
            </p:nvSpPr>
            <p:spPr>
              <a:xfrm flipH="false" flipV="false" rot="0">
                <a:off x="0" y="0"/>
                <a:ext cx="1635562" cy="406400"/>
              </a:xfrm>
              <a:custGeom>
                <a:avLst/>
                <a:gdLst/>
                <a:ahLst/>
                <a:cxnLst/>
                <a:rect r="r" b="b" t="t" l="l"/>
                <a:pathLst>
                  <a:path h="406400" w="1635562">
                    <a:moveTo>
                      <a:pt x="1432362" y="0"/>
                    </a:moveTo>
                    <a:cubicBezTo>
                      <a:pt x="1544586" y="0"/>
                      <a:pt x="1635562" y="90976"/>
                      <a:pt x="1635562" y="203200"/>
                    </a:cubicBezTo>
                    <a:cubicBezTo>
                      <a:pt x="1635562" y="315424"/>
                      <a:pt x="1544586" y="406400"/>
                      <a:pt x="1432362" y="406400"/>
                    </a:cubicBezTo>
                    <a:lnTo>
                      <a:pt x="203200" y="406400"/>
                    </a:lnTo>
                    <a:cubicBezTo>
                      <a:pt x="90976" y="406400"/>
                      <a:pt x="0" y="315424"/>
                      <a:pt x="0" y="203200"/>
                    </a:cubicBezTo>
                    <a:cubicBezTo>
                      <a:pt x="0" y="90976"/>
                      <a:pt x="90976" y="0"/>
                      <a:pt x="203200" y="0"/>
                    </a:cubicBezTo>
                    <a:close/>
                  </a:path>
                </a:pathLst>
              </a:custGeom>
              <a:solidFill>
                <a:srgbClr val="D0F0FB"/>
              </a:solidFill>
              <a:ln w="19050" cap="sq">
                <a:solidFill>
                  <a:srgbClr val="FFE576"/>
                </a:solidFill>
                <a:prstDash val="solid"/>
                <a:miter/>
              </a:ln>
            </p:spPr>
          </p:sp>
          <p:sp>
            <p:nvSpPr>
              <p:cNvPr name="TextBox 42" id="42"/>
              <p:cNvSpPr txBox="true"/>
              <p:nvPr/>
            </p:nvSpPr>
            <p:spPr>
              <a:xfrm>
                <a:off x="0" y="9525"/>
                <a:ext cx="1635562" cy="396875"/>
              </a:xfrm>
              <a:prstGeom prst="rect">
                <a:avLst/>
              </a:prstGeom>
            </p:spPr>
            <p:txBody>
              <a:bodyPr anchor="ctr" rtlCol="false" tIns="50800" lIns="50800" bIns="50800" rIns="50800"/>
              <a:lstStyle/>
              <a:p>
                <a:pPr algn="ctr">
                  <a:lnSpc>
                    <a:spcPts val="1835"/>
                  </a:lnSpc>
                </a:pPr>
              </a:p>
            </p:txBody>
          </p:sp>
        </p:grpSp>
        <p:sp>
          <p:nvSpPr>
            <p:cNvPr name="TextBox 43" id="43"/>
            <p:cNvSpPr txBox="true"/>
            <p:nvPr/>
          </p:nvSpPr>
          <p:spPr>
            <a:xfrm rot="0">
              <a:off x="8463037" y="4533406"/>
              <a:ext cx="6241534" cy="927251"/>
            </a:xfrm>
            <a:prstGeom prst="rect">
              <a:avLst/>
            </a:prstGeom>
          </p:spPr>
          <p:txBody>
            <a:bodyPr anchor="t" rtlCol="false" tIns="0" lIns="0" bIns="0" rIns="0">
              <a:spAutoFit/>
            </a:bodyPr>
            <a:lstStyle/>
            <a:p>
              <a:pPr algn="ctr">
                <a:lnSpc>
                  <a:spcPts val="2821"/>
                </a:lnSpc>
              </a:pPr>
              <a:r>
                <a:rPr lang="en-US" sz="2015" b="true">
                  <a:solidFill>
                    <a:srgbClr val="005ADD"/>
                  </a:solidFill>
                  <a:latin typeface="Poppins Bold"/>
                  <a:ea typeface="Poppins Bold"/>
                  <a:cs typeface="Poppins Bold"/>
                  <a:sym typeface="Poppins Bold"/>
                </a:rPr>
                <a:t>Key people, activities, interests and support and services</a:t>
              </a:r>
            </a:p>
          </p:txBody>
        </p:sp>
        <p:grpSp>
          <p:nvGrpSpPr>
            <p:cNvPr name="Group 44" id="44"/>
            <p:cNvGrpSpPr/>
            <p:nvPr/>
          </p:nvGrpSpPr>
          <p:grpSpPr>
            <a:xfrm rot="0">
              <a:off x="8177764" y="6270016"/>
              <a:ext cx="6812080" cy="1692647"/>
              <a:chOff x="0" y="0"/>
              <a:chExt cx="1635562" cy="406400"/>
            </a:xfrm>
          </p:grpSpPr>
          <p:sp>
            <p:nvSpPr>
              <p:cNvPr name="Freeform 45" id="45"/>
              <p:cNvSpPr/>
              <p:nvPr/>
            </p:nvSpPr>
            <p:spPr>
              <a:xfrm flipH="false" flipV="false" rot="0">
                <a:off x="0" y="0"/>
                <a:ext cx="1635562" cy="406400"/>
              </a:xfrm>
              <a:custGeom>
                <a:avLst/>
                <a:gdLst/>
                <a:ahLst/>
                <a:cxnLst/>
                <a:rect r="r" b="b" t="t" l="l"/>
                <a:pathLst>
                  <a:path h="406400" w="1635562">
                    <a:moveTo>
                      <a:pt x="1432362" y="0"/>
                    </a:moveTo>
                    <a:cubicBezTo>
                      <a:pt x="1544586" y="0"/>
                      <a:pt x="1635562" y="90976"/>
                      <a:pt x="1635562" y="203200"/>
                    </a:cubicBezTo>
                    <a:cubicBezTo>
                      <a:pt x="1635562" y="315424"/>
                      <a:pt x="1544586" y="406400"/>
                      <a:pt x="1432362" y="406400"/>
                    </a:cubicBezTo>
                    <a:lnTo>
                      <a:pt x="203200" y="406400"/>
                    </a:lnTo>
                    <a:cubicBezTo>
                      <a:pt x="90976" y="406400"/>
                      <a:pt x="0" y="315424"/>
                      <a:pt x="0" y="203200"/>
                    </a:cubicBezTo>
                    <a:cubicBezTo>
                      <a:pt x="0" y="90976"/>
                      <a:pt x="90976" y="0"/>
                      <a:pt x="203200" y="0"/>
                    </a:cubicBezTo>
                    <a:close/>
                  </a:path>
                </a:pathLst>
              </a:custGeom>
              <a:solidFill>
                <a:srgbClr val="EFFBFF"/>
              </a:solidFill>
              <a:ln w="19050" cap="sq">
                <a:solidFill>
                  <a:srgbClr val="FFE576"/>
                </a:solidFill>
                <a:prstDash val="solid"/>
                <a:miter/>
              </a:ln>
            </p:spPr>
          </p:sp>
          <p:sp>
            <p:nvSpPr>
              <p:cNvPr name="TextBox 46" id="46"/>
              <p:cNvSpPr txBox="true"/>
              <p:nvPr/>
            </p:nvSpPr>
            <p:spPr>
              <a:xfrm>
                <a:off x="0" y="9525"/>
                <a:ext cx="1635562" cy="396875"/>
              </a:xfrm>
              <a:prstGeom prst="rect">
                <a:avLst/>
              </a:prstGeom>
            </p:spPr>
            <p:txBody>
              <a:bodyPr anchor="ctr" rtlCol="false" tIns="50800" lIns="50800" bIns="50800" rIns="50800"/>
              <a:lstStyle/>
              <a:p>
                <a:pPr algn="ctr">
                  <a:lnSpc>
                    <a:spcPts val="1835"/>
                  </a:lnSpc>
                </a:pPr>
              </a:p>
            </p:txBody>
          </p:sp>
        </p:grpSp>
        <p:sp>
          <p:nvSpPr>
            <p:cNvPr name="TextBox 47" id="47"/>
            <p:cNvSpPr txBox="true"/>
            <p:nvPr/>
          </p:nvSpPr>
          <p:spPr>
            <a:xfrm rot="0">
              <a:off x="8404574" y="6389553"/>
              <a:ext cx="6478271" cy="1396423"/>
            </a:xfrm>
            <a:prstGeom prst="rect">
              <a:avLst/>
            </a:prstGeom>
          </p:spPr>
          <p:txBody>
            <a:bodyPr anchor="t" rtlCol="false" tIns="0" lIns="0" bIns="0" rIns="0">
              <a:spAutoFit/>
            </a:bodyPr>
            <a:lstStyle/>
            <a:p>
              <a:pPr algn="ctr">
                <a:lnSpc>
                  <a:spcPts val="2821"/>
                </a:lnSpc>
              </a:pPr>
              <a:r>
                <a:rPr lang="en-US" sz="2015" b="true">
                  <a:solidFill>
                    <a:srgbClr val="005ADD"/>
                  </a:solidFill>
                  <a:latin typeface="Poppins Bold"/>
                  <a:ea typeface="Poppins Bold"/>
                  <a:cs typeface="Poppins Bold"/>
                  <a:sym typeface="Poppins Bold"/>
                </a:rPr>
                <a:t>What is important to and for the individual, this should infleunce other circles</a:t>
              </a:r>
            </a:p>
          </p:txBody>
        </p:sp>
      </p:grpSp>
      <p:sp>
        <p:nvSpPr>
          <p:cNvPr name="TextBox 48" id="48"/>
          <p:cNvSpPr txBox="true"/>
          <p:nvPr/>
        </p:nvSpPr>
        <p:spPr>
          <a:xfrm rot="0">
            <a:off x="617143" y="2205832"/>
            <a:ext cx="8526857" cy="115316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world around them and the services and support they access.</a:t>
            </a:r>
          </a:p>
          <a:p>
            <a:pPr algn="l">
              <a:lnSpc>
                <a:spcPts val="1399"/>
              </a:lnSpc>
            </a:pPr>
          </a:p>
        </p:txBody>
      </p:sp>
      <p:sp>
        <p:nvSpPr>
          <p:cNvPr name="TextBox 49" id="49"/>
          <p:cNvSpPr txBox="true"/>
          <p:nvPr/>
        </p:nvSpPr>
        <p:spPr>
          <a:xfrm rot="0">
            <a:off x="617143" y="3368517"/>
            <a:ext cx="6860691" cy="210566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Consultati</a:t>
            </a:r>
            <a:r>
              <a:rPr lang="en-US" sz="2699">
                <a:solidFill>
                  <a:srgbClr val="000000"/>
                </a:solidFill>
                <a:latin typeface="Poppins"/>
                <a:ea typeface="Poppins"/>
                <a:cs typeface="Poppins"/>
                <a:sym typeface="Poppins"/>
              </a:rPr>
              <a:t>ons need to go far enough to seek the views of people who do not communicate through speaking or writing. </a:t>
            </a:r>
          </a:p>
          <a:p>
            <a:pPr algn="l">
              <a:lnSpc>
                <a:spcPts val="1399"/>
              </a:lnSpc>
            </a:pPr>
          </a:p>
        </p:txBody>
      </p:sp>
      <p:sp>
        <p:nvSpPr>
          <p:cNvPr name="TextBox 50" id="50"/>
          <p:cNvSpPr txBox="true"/>
          <p:nvPr/>
        </p:nvSpPr>
        <p:spPr>
          <a:xfrm rot="0">
            <a:off x="617143" y="5477353"/>
            <a:ext cx="6162574" cy="143637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Meth</a:t>
            </a:r>
            <a:r>
              <a:rPr lang="en-US" sz="2699">
                <a:solidFill>
                  <a:srgbClr val="000000"/>
                </a:solidFill>
                <a:latin typeface="Poppins"/>
                <a:ea typeface="Poppins"/>
                <a:cs typeface="Poppins"/>
                <a:sym typeface="Poppins"/>
              </a:rPr>
              <a:t>ods can be used to gather experiences and preferences to shape systems change. </a:t>
            </a:r>
          </a:p>
        </p:txBody>
      </p:sp>
      <p:sp>
        <p:nvSpPr>
          <p:cNvPr name="AutoShape 51" id="51"/>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059092" y="-460808"/>
            <a:ext cx="6250340" cy="11366329"/>
            <a:chOff x="0" y="0"/>
            <a:chExt cx="3037840" cy="5524354"/>
          </a:xfrm>
        </p:grpSpPr>
        <p:sp>
          <p:nvSpPr>
            <p:cNvPr name="Freeform 3" id="3"/>
            <p:cNvSpPr/>
            <p:nvPr/>
          </p:nvSpPr>
          <p:spPr>
            <a:xfrm flipH="false" flipV="false" rot="0">
              <a:off x="-8890" y="-10160"/>
              <a:ext cx="3048000" cy="5539594"/>
            </a:xfrm>
            <a:custGeom>
              <a:avLst/>
              <a:gdLst/>
              <a:ahLst/>
              <a:cxnLst/>
              <a:rect r="r" b="b" t="t" l="l"/>
              <a:pathLst>
                <a:path h="5539594" w="3048000">
                  <a:moveTo>
                    <a:pt x="3046730" y="2980190"/>
                  </a:moveTo>
                  <a:cubicBezTo>
                    <a:pt x="3048000" y="2884383"/>
                    <a:pt x="3039110" y="2811309"/>
                    <a:pt x="3044190" y="2731740"/>
                  </a:cubicBezTo>
                  <a:cubicBezTo>
                    <a:pt x="3041650" y="2718750"/>
                    <a:pt x="3041650" y="2640805"/>
                    <a:pt x="3039110" y="2627814"/>
                  </a:cubicBezTo>
                  <a:lnTo>
                    <a:pt x="3039110" y="2608328"/>
                  </a:lnTo>
                  <a:cubicBezTo>
                    <a:pt x="3040380" y="2596961"/>
                    <a:pt x="3042920" y="2583970"/>
                    <a:pt x="3041650" y="2528759"/>
                  </a:cubicBezTo>
                  <a:cubicBezTo>
                    <a:pt x="3036570" y="2481667"/>
                    <a:pt x="3042920" y="2437823"/>
                    <a:pt x="3040380" y="2377740"/>
                  </a:cubicBezTo>
                  <a:cubicBezTo>
                    <a:pt x="3045460" y="2458933"/>
                    <a:pt x="3041650" y="2377740"/>
                    <a:pt x="3046730" y="2449190"/>
                  </a:cubicBezTo>
                  <a:cubicBezTo>
                    <a:pt x="3048000" y="2393979"/>
                    <a:pt x="3042920" y="2312786"/>
                    <a:pt x="3042920" y="2215355"/>
                  </a:cubicBezTo>
                  <a:cubicBezTo>
                    <a:pt x="3044190" y="2205612"/>
                    <a:pt x="3045460" y="2205612"/>
                    <a:pt x="3046730" y="2195869"/>
                  </a:cubicBezTo>
                  <a:cubicBezTo>
                    <a:pt x="3045460" y="2160144"/>
                    <a:pt x="3041650" y="2119547"/>
                    <a:pt x="3045460" y="2085447"/>
                  </a:cubicBezTo>
                  <a:lnTo>
                    <a:pt x="3041650" y="2090318"/>
                  </a:lnTo>
                  <a:cubicBezTo>
                    <a:pt x="3042920" y="2025364"/>
                    <a:pt x="3041650" y="1934428"/>
                    <a:pt x="3045460" y="1864602"/>
                  </a:cubicBezTo>
                  <a:lnTo>
                    <a:pt x="3039110" y="1783410"/>
                  </a:lnTo>
                  <a:cubicBezTo>
                    <a:pt x="3044190" y="1687602"/>
                    <a:pt x="3040380" y="1562565"/>
                    <a:pt x="3036570" y="1474877"/>
                  </a:cubicBezTo>
                  <a:lnTo>
                    <a:pt x="3036570" y="1340097"/>
                  </a:lnTo>
                  <a:cubicBezTo>
                    <a:pt x="3036570" y="1349840"/>
                    <a:pt x="3037840" y="1364455"/>
                    <a:pt x="3039110" y="1383941"/>
                  </a:cubicBezTo>
                  <a:cubicBezTo>
                    <a:pt x="3039110" y="1323858"/>
                    <a:pt x="3042920" y="1252409"/>
                    <a:pt x="3037840" y="1219932"/>
                  </a:cubicBezTo>
                  <a:cubicBezTo>
                    <a:pt x="3036570" y="1158225"/>
                    <a:pt x="3041650" y="1176088"/>
                    <a:pt x="3041650" y="1130620"/>
                  </a:cubicBezTo>
                  <a:cubicBezTo>
                    <a:pt x="3034030" y="1007207"/>
                    <a:pt x="3046730" y="768500"/>
                    <a:pt x="3036570" y="731151"/>
                  </a:cubicBezTo>
                  <a:cubicBezTo>
                    <a:pt x="3036570" y="755509"/>
                    <a:pt x="3036570" y="792858"/>
                    <a:pt x="3035300" y="833454"/>
                  </a:cubicBezTo>
                  <a:lnTo>
                    <a:pt x="3035300" y="693803"/>
                  </a:lnTo>
                  <a:lnTo>
                    <a:pt x="3039110" y="700298"/>
                  </a:lnTo>
                  <a:cubicBezTo>
                    <a:pt x="3044190" y="588252"/>
                    <a:pt x="3037840" y="482702"/>
                    <a:pt x="3036570" y="385270"/>
                  </a:cubicBezTo>
                  <a:lnTo>
                    <a:pt x="3036570" y="302454"/>
                  </a:lnTo>
                  <a:cubicBezTo>
                    <a:pt x="3036570" y="286215"/>
                    <a:pt x="3037840" y="271601"/>
                    <a:pt x="3039110" y="255362"/>
                  </a:cubicBezTo>
                  <a:cubicBezTo>
                    <a:pt x="3037840" y="219637"/>
                    <a:pt x="3037840" y="177417"/>
                    <a:pt x="3036570" y="138445"/>
                  </a:cubicBezTo>
                  <a:lnTo>
                    <a:pt x="3036570" y="18279"/>
                  </a:lnTo>
                  <a:cubicBezTo>
                    <a:pt x="3016250" y="34518"/>
                    <a:pt x="3006090" y="44261"/>
                    <a:pt x="2990850" y="54004"/>
                  </a:cubicBezTo>
                  <a:cubicBezTo>
                    <a:pt x="2988310" y="55628"/>
                    <a:pt x="2987040" y="57252"/>
                    <a:pt x="2984500" y="58876"/>
                  </a:cubicBezTo>
                  <a:cubicBezTo>
                    <a:pt x="2990850" y="54004"/>
                    <a:pt x="2995930" y="49133"/>
                    <a:pt x="2999740" y="45885"/>
                  </a:cubicBezTo>
                  <a:cubicBezTo>
                    <a:pt x="2994660" y="49133"/>
                    <a:pt x="2987040" y="55628"/>
                    <a:pt x="2978150" y="62123"/>
                  </a:cubicBezTo>
                  <a:cubicBezTo>
                    <a:pt x="2975610" y="63747"/>
                    <a:pt x="2973070" y="65371"/>
                    <a:pt x="2971800" y="66995"/>
                  </a:cubicBezTo>
                  <a:cubicBezTo>
                    <a:pt x="2969260" y="68619"/>
                    <a:pt x="2967990" y="68619"/>
                    <a:pt x="2965450" y="68619"/>
                  </a:cubicBezTo>
                  <a:lnTo>
                    <a:pt x="2947670" y="68619"/>
                  </a:lnTo>
                  <a:lnTo>
                    <a:pt x="2969260" y="68619"/>
                  </a:lnTo>
                  <a:cubicBezTo>
                    <a:pt x="2970530" y="68619"/>
                    <a:pt x="2970530" y="66995"/>
                    <a:pt x="2971800" y="66995"/>
                  </a:cubicBezTo>
                  <a:lnTo>
                    <a:pt x="2970530" y="66995"/>
                  </a:lnTo>
                  <a:cubicBezTo>
                    <a:pt x="2967990" y="68619"/>
                    <a:pt x="2967990" y="68619"/>
                    <a:pt x="2965450" y="68619"/>
                  </a:cubicBezTo>
                  <a:lnTo>
                    <a:pt x="2852420" y="68619"/>
                  </a:lnTo>
                  <a:cubicBezTo>
                    <a:pt x="2788920" y="68619"/>
                    <a:pt x="2724150" y="70243"/>
                    <a:pt x="2660650" y="70243"/>
                  </a:cubicBezTo>
                  <a:lnTo>
                    <a:pt x="2655570" y="70243"/>
                  </a:lnTo>
                  <a:cubicBezTo>
                    <a:pt x="2617470" y="68619"/>
                    <a:pt x="2588260" y="70243"/>
                    <a:pt x="2561590" y="71866"/>
                  </a:cubicBezTo>
                  <a:lnTo>
                    <a:pt x="2513330" y="71866"/>
                  </a:lnTo>
                  <a:cubicBezTo>
                    <a:pt x="2499360" y="71866"/>
                    <a:pt x="2486660" y="70243"/>
                    <a:pt x="2471420" y="68619"/>
                  </a:cubicBezTo>
                  <a:lnTo>
                    <a:pt x="2479040" y="68619"/>
                  </a:lnTo>
                  <a:cubicBezTo>
                    <a:pt x="2463800" y="66995"/>
                    <a:pt x="2435860" y="70243"/>
                    <a:pt x="2411730" y="70243"/>
                  </a:cubicBezTo>
                  <a:cubicBezTo>
                    <a:pt x="2418080" y="71866"/>
                    <a:pt x="2433320" y="71866"/>
                    <a:pt x="2447290" y="71866"/>
                  </a:cubicBezTo>
                  <a:lnTo>
                    <a:pt x="2280920" y="71866"/>
                  </a:lnTo>
                  <a:cubicBezTo>
                    <a:pt x="2277110" y="70243"/>
                    <a:pt x="2272030" y="70243"/>
                    <a:pt x="2266950" y="70243"/>
                  </a:cubicBezTo>
                  <a:cubicBezTo>
                    <a:pt x="2254250" y="71866"/>
                    <a:pt x="2251710" y="71866"/>
                    <a:pt x="2254250" y="71866"/>
                  </a:cubicBezTo>
                  <a:cubicBezTo>
                    <a:pt x="1920240" y="75114"/>
                    <a:pt x="1596390" y="75114"/>
                    <a:pt x="1591310" y="75114"/>
                  </a:cubicBezTo>
                  <a:cubicBezTo>
                    <a:pt x="1581150" y="75114"/>
                    <a:pt x="1531620" y="32894"/>
                    <a:pt x="1531620" y="32894"/>
                  </a:cubicBezTo>
                  <a:cubicBezTo>
                    <a:pt x="1531620" y="32894"/>
                    <a:pt x="1477010" y="75114"/>
                    <a:pt x="1470660" y="75114"/>
                  </a:cubicBezTo>
                  <a:cubicBezTo>
                    <a:pt x="1468120" y="75114"/>
                    <a:pt x="1189990" y="75114"/>
                    <a:pt x="882650" y="73490"/>
                  </a:cubicBezTo>
                  <a:cubicBezTo>
                    <a:pt x="782320" y="71866"/>
                    <a:pt x="678180" y="68619"/>
                    <a:pt x="574040" y="68619"/>
                  </a:cubicBezTo>
                  <a:lnTo>
                    <a:pt x="581660" y="70243"/>
                  </a:lnTo>
                  <a:cubicBezTo>
                    <a:pt x="510540" y="65371"/>
                    <a:pt x="422910" y="75114"/>
                    <a:pt x="378460" y="68619"/>
                  </a:cubicBezTo>
                  <a:lnTo>
                    <a:pt x="386080" y="68619"/>
                  </a:lnTo>
                  <a:cubicBezTo>
                    <a:pt x="365760" y="66995"/>
                    <a:pt x="341630" y="68619"/>
                    <a:pt x="320040" y="70243"/>
                  </a:cubicBezTo>
                  <a:lnTo>
                    <a:pt x="100330" y="70243"/>
                  </a:lnTo>
                  <a:cubicBezTo>
                    <a:pt x="95250" y="70243"/>
                    <a:pt x="90170" y="70243"/>
                    <a:pt x="87630" y="68619"/>
                  </a:cubicBezTo>
                  <a:lnTo>
                    <a:pt x="83820" y="68619"/>
                  </a:lnTo>
                  <a:lnTo>
                    <a:pt x="99060" y="68619"/>
                  </a:lnTo>
                  <a:lnTo>
                    <a:pt x="80010" y="68619"/>
                  </a:lnTo>
                  <a:lnTo>
                    <a:pt x="80010" y="66995"/>
                  </a:lnTo>
                  <a:lnTo>
                    <a:pt x="80010" y="68619"/>
                  </a:lnTo>
                  <a:lnTo>
                    <a:pt x="80010" y="65371"/>
                  </a:lnTo>
                  <a:cubicBezTo>
                    <a:pt x="78740" y="65371"/>
                    <a:pt x="77470" y="62123"/>
                    <a:pt x="78740" y="63747"/>
                  </a:cubicBezTo>
                  <a:lnTo>
                    <a:pt x="81280" y="63747"/>
                  </a:lnTo>
                  <a:lnTo>
                    <a:pt x="81280" y="62123"/>
                  </a:lnTo>
                  <a:lnTo>
                    <a:pt x="80010" y="62123"/>
                  </a:lnTo>
                  <a:cubicBezTo>
                    <a:pt x="77470" y="60499"/>
                    <a:pt x="72390" y="57252"/>
                    <a:pt x="68580" y="54004"/>
                  </a:cubicBezTo>
                  <a:cubicBezTo>
                    <a:pt x="64770" y="50756"/>
                    <a:pt x="60960" y="45885"/>
                    <a:pt x="55880" y="42637"/>
                  </a:cubicBezTo>
                  <a:cubicBezTo>
                    <a:pt x="39370" y="28022"/>
                    <a:pt x="25400" y="15032"/>
                    <a:pt x="27940" y="18279"/>
                  </a:cubicBezTo>
                  <a:cubicBezTo>
                    <a:pt x="21590" y="16655"/>
                    <a:pt x="0" y="0"/>
                    <a:pt x="25400" y="26399"/>
                  </a:cubicBezTo>
                  <a:lnTo>
                    <a:pt x="25400" y="49133"/>
                  </a:lnTo>
                  <a:cubicBezTo>
                    <a:pt x="22860" y="45885"/>
                    <a:pt x="20320" y="44261"/>
                    <a:pt x="17780" y="41013"/>
                  </a:cubicBezTo>
                  <a:lnTo>
                    <a:pt x="17780" y="21527"/>
                  </a:lnTo>
                  <a:lnTo>
                    <a:pt x="17780" y="39389"/>
                  </a:lnTo>
                  <a:cubicBezTo>
                    <a:pt x="16510" y="39389"/>
                    <a:pt x="16510" y="37766"/>
                    <a:pt x="15240" y="37766"/>
                  </a:cubicBezTo>
                  <a:cubicBezTo>
                    <a:pt x="16510" y="37766"/>
                    <a:pt x="16510" y="39389"/>
                    <a:pt x="17780" y="39389"/>
                  </a:cubicBezTo>
                  <a:lnTo>
                    <a:pt x="19050" y="52380"/>
                  </a:lnTo>
                  <a:lnTo>
                    <a:pt x="19050" y="41013"/>
                  </a:lnTo>
                  <a:cubicBezTo>
                    <a:pt x="21590" y="44261"/>
                    <a:pt x="24130" y="45885"/>
                    <a:pt x="26670" y="49133"/>
                  </a:cubicBezTo>
                  <a:lnTo>
                    <a:pt x="26670" y="117334"/>
                  </a:lnTo>
                  <a:cubicBezTo>
                    <a:pt x="24130" y="99472"/>
                    <a:pt x="22860" y="88105"/>
                    <a:pt x="21590" y="94600"/>
                  </a:cubicBezTo>
                  <a:cubicBezTo>
                    <a:pt x="21590" y="130325"/>
                    <a:pt x="25400" y="180665"/>
                    <a:pt x="24130" y="232628"/>
                  </a:cubicBezTo>
                  <a:cubicBezTo>
                    <a:pt x="21590" y="213142"/>
                    <a:pt x="21590" y="166050"/>
                    <a:pt x="19050" y="138445"/>
                  </a:cubicBezTo>
                  <a:lnTo>
                    <a:pt x="17780" y="78362"/>
                  </a:lnTo>
                  <a:cubicBezTo>
                    <a:pt x="16510" y="99472"/>
                    <a:pt x="17780" y="117334"/>
                    <a:pt x="19050" y="133573"/>
                  </a:cubicBezTo>
                  <a:cubicBezTo>
                    <a:pt x="17780" y="187160"/>
                    <a:pt x="19050" y="190408"/>
                    <a:pt x="20320" y="218013"/>
                  </a:cubicBezTo>
                  <a:lnTo>
                    <a:pt x="20320" y="273224"/>
                  </a:lnTo>
                  <a:lnTo>
                    <a:pt x="16510" y="268353"/>
                  </a:lnTo>
                  <a:lnTo>
                    <a:pt x="17780" y="357665"/>
                  </a:lnTo>
                  <a:cubicBezTo>
                    <a:pt x="17780" y="354417"/>
                    <a:pt x="19050" y="352793"/>
                    <a:pt x="19050" y="351169"/>
                  </a:cubicBezTo>
                  <a:cubicBezTo>
                    <a:pt x="19050" y="411252"/>
                    <a:pt x="21590" y="464839"/>
                    <a:pt x="20320" y="523298"/>
                  </a:cubicBezTo>
                  <a:lnTo>
                    <a:pt x="19050" y="513555"/>
                  </a:lnTo>
                  <a:cubicBezTo>
                    <a:pt x="19050" y="568766"/>
                    <a:pt x="21590" y="528170"/>
                    <a:pt x="20320" y="580133"/>
                  </a:cubicBezTo>
                  <a:lnTo>
                    <a:pt x="19050" y="594748"/>
                  </a:lnTo>
                  <a:lnTo>
                    <a:pt x="19050" y="589876"/>
                  </a:lnTo>
                  <a:lnTo>
                    <a:pt x="19050" y="633720"/>
                  </a:lnTo>
                  <a:cubicBezTo>
                    <a:pt x="19050" y="731152"/>
                    <a:pt x="19050" y="830207"/>
                    <a:pt x="20320" y="922766"/>
                  </a:cubicBezTo>
                  <a:cubicBezTo>
                    <a:pt x="19050" y="935757"/>
                    <a:pt x="17780" y="942253"/>
                    <a:pt x="16510" y="935757"/>
                  </a:cubicBezTo>
                  <a:lnTo>
                    <a:pt x="17780" y="1020198"/>
                  </a:lnTo>
                  <a:cubicBezTo>
                    <a:pt x="17780" y="1026693"/>
                    <a:pt x="19050" y="1028317"/>
                    <a:pt x="19050" y="1029941"/>
                  </a:cubicBezTo>
                  <a:lnTo>
                    <a:pt x="19050" y="1101390"/>
                  </a:lnTo>
                  <a:lnTo>
                    <a:pt x="16510" y="1114381"/>
                  </a:lnTo>
                  <a:cubicBezTo>
                    <a:pt x="15240" y="1146858"/>
                    <a:pt x="21590" y="1179335"/>
                    <a:pt x="16510" y="1200446"/>
                  </a:cubicBezTo>
                  <a:cubicBezTo>
                    <a:pt x="13970" y="1210189"/>
                    <a:pt x="13970" y="1177712"/>
                    <a:pt x="12700" y="1154978"/>
                  </a:cubicBezTo>
                  <a:cubicBezTo>
                    <a:pt x="13970" y="1206941"/>
                    <a:pt x="7620" y="1296253"/>
                    <a:pt x="8890" y="1401803"/>
                  </a:cubicBezTo>
                  <a:cubicBezTo>
                    <a:pt x="8890" y="1494363"/>
                    <a:pt x="16510" y="1491115"/>
                    <a:pt x="20320" y="1530088"/>
                  </a:cubicBezTo>
                  <a:lnTo>
                    <a:pt x="20320" y="1645382"/>
                  </a:lnTo>
                  <a:cubicBezTo>
                    <a:pt x="19050" y="1638886"/>
                    <a:pt x="17780" y="1630767"/>
                    <a:pt x="17780" y="1634015"/>
                  </a:cubicBezTo>
                  <a:cubicBezTo>
                    <a:pt x="12700" y="1681107"/>
                    <a:pt x="19050" y="1759052"/>
                    <a:pt x="20320" y="1812639"/>
                  </a:cubicBezTo>
                  <a:cubicBezTo>
                    <a:pt x="17780" y="1957162"/>
                    <a:pt x="17780" y="1806143"/>
                    <a:pt x="12700" y="1862978"/>
                  </a:cubicBezTo>
                  <a:cubicBezTo>
                    <a:pt x="12700" y="1822382"/>
                    <a:pt x="13970" y="1820758"/>
                    <a:pt x="13970" y="1765547"/>
                  </a:cubicBezTo>
                  <a:cubicBezTo>
                    <a:pt x="7620" y="1854859"/>
                    <a:pt x="13970" y="1965281"/>
                    <a:pt x="15240" y="2022116"/>
                  </a:cubicBezTo>
                  <a:cubicBezTo>
                    <a:pt x="15240" y="2005878"/>
                    <a:pt x="17780" y="2001006"/>
                    <a:pt x="16510" y="1970153"/>
                  </a:cubicBezTo>
                  <a:lnTo>
                    <a:pt x="17780" y="2028612"/>
                  </a:lnTo>
                  <a:cubicBezTo>
                    <a:pt x="19050" y="2018868"/>
                    <a:pt x="19050" y="2007501"/>
                    <a:pt x="20320" y="1997758"/>
                  </a:cubicBezTo>
                  <a:lnTo>
                    <a:pt x="20320" y="2158520"/>
                  </a:lnTo>
                  <a:cubicBezTo>
                    <a:pt x="19050" y="2153648"/>
                    <a:pt x="19050" y="2140657"/>
                    <a:pt x="19050" y="2108180"/>
                  </a:cubicBezTo>
                  <a:cubicBezTo>
                    <a:pt x="15240" y="2096813"/>
                    <a:pt x="17780" y="2205612"/>
                    <a:pt x="13970" y="2225098"/>
                  </a:cubicBezTo>
                  <a:cubicBezTo>
                    <a:pt x="11430" y="2192621"/>
                    <a:pt x="15240" y="2132538"/>
                    <a:pt x="11430" y="2137410"/>
                  </a:cubicBezTo>
                  <a:cubicBezTo>
                    <a:pt x="8890" y="2301419"/>
                    <a:pt x="17780" y="2605080"/>
                    <a:pt x="19050" y="2855153"/>
                  </a:cubicBezTo>
                  <a:lnTo>
                    <a:pt x="15240" y="2829172"/>
                  </a:lnTo>
                  <a:cubicBezTo>
                    <a:pt x="17780" y="2957456"/>
                    <a:pt x="17780" y="3165310"/>
                    <a:pt x="11430" y="3267613"/>
                  </a:cubicBezTo>
                  <a:cubicBezTo>
                    <a:pt x="15240" y="3243255"/>
                    <a:pt x="10160" y="3455980"/>
                    <a:pt x="17780" y="3438117"/>
                  </a:cubicBezTo>
                  <a:cubicBezTo>
                    <a:pt x="16510" y="3470595"/>
                    <a:pt x="16510" y="3480338"/>
                    <a:pt x="15240" y="3525805"/>
                  </a:cubicBezTo>
                  <a:lnTo>
                    <a:pt x="17780" y="3538797"/>
                  </a:lnTo>
                  <a:cubicBezTo>
                    <a:pt x="17780" y="3605374"/>
                    <a:pt x="13970" y="3594008"/>
                    <a:pt x="13970" y="3670328"/>
                  </a:cubicBezTo>
                  <a:cubicBezTo>
                    <a:pt x="17780" y="3621613"/>
                    <a:pt x="17780" y="3675200"/>
                    <a:pt x="20320" y="3697934"/>
                  </a:cubicBezTo>
                  <a:cubicBezTo>
                    <a:pt x="16510" y="3783998"/>
                    <a:pt x="12700" y="3884677"/>
                    <a:pt x="10160" y="3960999"/>
                  </a:cubicBezTo>
                  <a:cubicBezTo>
                    <a:pt x="11430" y="3954503"/>
                    <a:pt x="12700" y="3948008"/>
                    <a:pt x="13970" y="3922026"/>
                  </a:cubicBezTo>
                  <a:cubicBezTo>
                    <a:pt x="12700" y="3973989"/>
                    <a:pt x="16510" y="3965870"/>
                    <a:pt x="16510" y="3978861"/>
                  </a:cubicBezTo>
                  <a:cubicBezTo>
                    <a:pt x="16510" y="4029200"/>
                    <a:pt x="12700" y="4024329"/>
                    <a:pt x="10160" y="4021081"/>
                  </a:cubicBezTo>
                  <a:cubicBezTo>
                    <a:pt x="8890" y="4113641"/>
                    <a:pt x="16510" y="4154237"/>
                    <a:pt x="13970" y="4224063"/>
                  </a:cubicBezTo>
                  <a:lnTo>
                    <a:pt x="17780" y="4199705"/>
                  </a:lnTo>
                  <a:cubicBezTo>
                    <a:pt x="19050" y="4293888"/>
                    <a:pt x="15240" y="4375082"/>
                    <a:pt x="16510" y="4479009"/>
                  </a:cubicBezTo>
                  <a:cubicBezTo>
                    <a:pt x="11430" y="4529348"/>
                    <a:pt x="12700" y="4392944"/>
                    <a:pt x="10160" y="4349100"/>
                  </a:cubicBezTo>
                  <a:cubicBezTo>
                    <a:pt x="8890" y="4370210"/>
                    <a:pt x="8890" y="4415678"/>
                    <a:pt x="7620" y="4430293"/>
                  </a:cubicBezTo>
                  <a:cubicBezTo>
                    <a:pt x="10160" y="4474137"/>
                    <a:pt x="12700" y="4550458"/>
                    <a:pt x="15240" y="4605669"/>
                  </a:cubicBezTo>
                  <a:cubicBezTo>
                    <a:pt x="10160" y="4552082"/>
                    <a:pt x="10160" y="4685238"/>
                    <a:pt x="10160" y="4722587"/>
                  </a:cubicBezTo>
                  <a:cubicBezTo>
                    <a:pt x="12700" y="4716091"/>
                    <a:pt x="13970" y="4690110"/>
                    <a:pt x="12700" y="4634898"/>
                  </a:cubicBezTo>
                  <a:cubicBezTo>
                    <a:pt x="15240" y="4641394"/>
                    <a:pt x="15240" y="4712843"/>
                    <a:pt x="16510" y="4746945"/>
                  </a:cubicBezTo>
                  <a:cubicBezTo>
                    <a:pt x="16510" y="4727458"/>
                    <a:pt x="17780" y="4719339"/>
                    <a:pt x="17780" y="4716091"/>
                  </a:cubicBezTo>
                  <a:lnTo>
                    <a:pt x="17780" y="4850871"/>
                  </a:lnTo>
                  <a:cubicBezTo>
                    <a:pt x="16510" y="4854119"/>
                    <a:pt x="15240" y="4849247"/>
                    <a:pt x="15240" y="4810275"/>
                  </a:cubicBezTo>
                  <a:cubicBezTo>
                    <a:pt x="15240" y="4841128"/>
                    <a:pt x="12700" y="4828137"/>
                    <a:pt x="10160" y="4826513"/>
                  </a:cubicBezTo>
                  <a:cubicBezTo>
                    <a:pt x="12700" y="4904458"/>
                    <a:pt x="11430" y="4946678"/>
                    <a:pt x="13970" y="4993770"/>
                  </a:cubicBezTo>
                  <a:cubicBezTo>
                    <a:pt x="11430" y="5037614"/>
                    <a:pt x="12700" y="4964541"/>
                    <a:pt x="10160" y="5008385"/>
                  </a:cubicBezTo>
                  <a:lnTo>
                    <a:pt x="12700" y="5071715"/>
                  </a:lnTo>
                  <a:cubicBezTo>
                    <a:pt x="11430" y="5118807"/>
                    <a:pt x="10160" y="5024623"/>
                    <a:pt x="8890" y="5096073"/>
                  </a:cubicBezTo>
                  <a:cubicBezTo>
                    <a:pt x="10160" y="5104192"/>
                    <a:pt x="12700" y="5162651"/>
                    <a:pt x="11430" y="5219486"/>
                  </a:cubicBezTo>
                  <a:lnTo>
                    <a:pt x="10160" y="5203247"/>
                  </a:lnTo>
                  <a:cubicBezTo>
                    <a:pt x="11430" y="5245468"/>
                    <a:pt x="10160" y="5307174"/>
                    <a:pt x="13970" y="5286064"/>
                  </a:cubicBezTo>
                  <a:lnTo>
                    <a:pt x="8890" y="5336403"/>
                  </a:lnTo>
                  <a:lnTo>
                    <a:pt x="11430" y="5326660"/>
                  </a:lnTo>
                  <a:cubicBezTo>
                    <a:pt x="10160" y="5385119"/>
                    <a:pt x="8890" y="5425715"/>
                    <a:pt x="7620" y="5471183"/>
                  </a:cubicBezTo>
                  <a:lnTo>
                    <a:pt x="7620" y="5510156"/>
                  </a:lnTo>
                  <a:cubicBezTo>
                    <a:pt x="8890" y="5519899"/>
                    <a:pt x="11430" y="5531266"/>
                    <a:pt x="19050" y="5535784"/>
                  </a:cubicBezTo>
                  <a:cubicBezTo>
                    <a:pt x="22860" y="5538324"/>
                    <a:pt x="26670" y="5538324"/>
                    <a:pt x="31750" y="5539594"/>
                  </a:cubicBezTo>
                  <a:lnTo>
                    <a:pt x="41910" y="5539594"/>
                  </a:lnTo>
                  <a:cubicBezTo>
                    <a:pt x="53340" y="5539594"/>
                    <a:pt x="63500" y="5539594"/>
                    <a:pt x="77470" y="5538324"/>
                  </a:cubicBezTo>
                  <a:cubicBezTo>
                    <a:pt x="83820" y="5537054"/>
                    <a:pt x="91440" y="5535784"/>
                    <a:pt x="99060" y="5532890"/>
                  </a:cubicBezTo>
                  <a:cubicBezTo>
                    <a:pt x="106680" y="5529642"/>
                    <a:pt x="114300" y="5521523"/>
                    <a:pt x="120650" y="5513404"/>
                  </a:cubicBezTo>
                  <a:cubicBezTo>
                    <a:pt x="114300" y="5521523"/>
                    <a:pt x="110490" y="5523147"/>
                    <a:pt x="107950" y="5524771"/>
                  </a:cubicBezTo>
                  <a:cubicBezTo>
                    <a:pt x="106680" y="5524771"/>
                    <a:pt x="107950" y="5524771"/>
                    <a:pt x="109220" y="5521523"/>
                  </a:cubicBezTo>
                  <a:cubicBezTo>
                    <a:pt x="114300" y="5516651"/>
                    <a:pt x="121920" y="5505284"/>
                    <a:pt x="127000" y="5497165"/>
                  </a:cubicBezTo>
                  <a:cubicBezTo>
                    <a:pt x="119380" y="5510156"/>
                    <a:pt x="109220" y="5521523"/>
                    <a:pt x="100330" y="5526395"/>
                  </a:cubicBezTo>
                  <a:cubicBezTo>
                    <a:pt x="91440" y="5531266"/>
                    <a:pt x="82550" y="5534514"/>
                    <a:pt x="74930" y="5535784"/>
                  </a:cubicBezTo>
                  <a:cubicBezTo>
                    <a:pt x="71120" y="5537054"/>
                    <a:pt x="67310" y="5537054"/>
                    <a:pt x="63500" y="5537054"/>
                  </a:cubicBezTo>
                  <a:cubicBezTo>
                    <a:pt x="59690" y="5537054"/>
                    <a:pt x="55880" y="5538324"/>
                    <a:pt x="52070" y="5538324"/>
                  </a:cubicBezTo>
                  <a:cubicBezTo>
                    <a:pt x="48260" y="5538324"/>
                    <a:pt x="43180" y="5539594"/>
                    <a:pt x="38100" y="5539594"/>
                  </a:cubicBezTo>
                  <a:cubicBezTo>
                    <a:pt x="30480" y="5539594"/>
                    <a:pt x="20320" y="5539594"/>
                    <a:pt x="13970" y="5531266"/>
                  </a:cubicBezTo>
                  <a:cubicBezTo>
                    <a:pt x="12700" y="5528018"/>
                    <a:pt x="16510" y="5534514"/>
                    <a:pt x="25400" y="5535784"/>
                  </a:cubicBezTo>
                  <a:cubicBezTo>
                    <a:pt x="29210" y="5537054"/>
                    <a:pt x="35560" y="5535784"/>
                    <a:pt x="39370" y="5535784"/>
                  </a:cubicBezTo>
                  <a:cubicBezTo>
                    <a:pt x="43180" y="5535784"/>
                    <a:pt x="45720" y="5534514"/>
                    <a:pt x="49530" y="5534514"/>
                  </a:cubicBezTo>
                  <a:cubicBezTo>
                    <a:pt x="54610" y="5532890"/>
                    <a:pt x="57150" y="5532890"/>
                    <a:pt x="58420" y="5531266"/>
                  </a:cubicBezTo>
                  <a:cubicBezTo>
                    <a:pt x="69850" y="5531266"/>
                    <a:pt x="81280" y="5531266"/>
                    <a:pt x="93980" y="5526395"/>
                  </a:cubicBezTo>
                  <a:cubicBezTo>
                    <a:pt x="101600" y="5523147"/>
                    <a:pt x="110490" y="5518275"/>
                    <a:pt x="116840" y="5510156"/>
                  </a:cubicBezTo>
                  <a:cubicBezTo>
                    <a:pt x="119380" y="5506908"/>
                    <a:pt x="120650" y="5505284"/>
                    <a:pt x="121920" y="5502037"/>
                  </a:cubicBezTo>
                  <a:cubicBezTo>
                    <a:pt x="124460" y="5498789"/>
                    <a:pt x="125730" y="5495541"/>
                    <a:pt x="127000" y="5493918"/>
                  </a:cubicBezTo>
                  <a:cubicBezTo>
                    <a:pt x="132080" y="5484174"/>
                    <a:pt x="137160" y="5476055"/>
                    <a:pt x="142240" y="5471183"/>
                  </a:cubicBezTo>
                  <a:cubicBezTo>
                    <a:pt x="149860" y="5466312"/>
                    <a:pt x="157480" y="5464688"/>
                    <a:pt x="163830" y="5466312"/>
                  </a:cubicBezTo>
                  <a:cubicBezTo>
                    <a:pt x="171450" y="5464688"/>
                    <a:pt x="180340" y="5464688"/>
                    <a:pt x="187960" y="5464688"/>
                  </a:cubicBezTo>
                  <a:lnTo>
                    <a:pt x="210820" y="5464688"/>
                  </a:lnTo>
                  <a:cubicBezTo>
                    <a:pt x="224790" y="5464688"/>
                    <a:pt x="238760" y="5463064"/>
                    <a:pt x="251460" y="5463064"/>
                  </a:cubicBezTo>
                  <a:cubicBezTo>
                    <a:pt x="278130" y="5461440"/>
                    <a:pt x="303530" y="5461440"/>
                    <a:pt x="341630" y="5463064"/>
                  </a:cubicBezTo>
                  <a:lnTo>
                    <a:pt x="339090" y="5464688"/>
                  </a:lnTo>
                  <a:cubicBezTo>
                    <a:pt x="353060" y="5458193"/>
                    <a:pt x="401320" y="5467936"/>
                    <a:pt x="458470" y="5461440"/>
                  </a:cubicBezTo>
                  <a:lnTo>
                    <a:pt x="426720" y="5459817"/>
                  </a:lnTo>
                  <a:lnTo>
                    <a:pt x="614680" y="5459817"/>
                  </a:lnTo>
                  <a:lnTo>
                    <a:pt x="608330" y="5459817"/>
                  </a:lnTo>
                  <a:lnTo>
                    <a:pt x="621030" y="5461440"/>
                  </a:lnTo>
                  <a:lnTo>
                    <a:pt x="635000" y="5459817"/>
                  </a:lnTo>
                  <a:lnTo>
                    <a:pt x="711200" y="5459817"/>
                  </a:lnTo>
                  <a:cubicBezTo>
                    <a:pt x="708660" y="5461440"/>
                    <a:pt x="718820" y="5463064"/>
                    <a:pt x="730250" y="5464688"/>
                  </a:cubicBezTo>
                  <a:cubicBezTo>
                    <a:pt x="668020" y="5466312"/>
                    <a:pt x="657860" y="5463064"/>
                    <a:pt x="609600" y="5467936"/>
                  </a:cubicBezTo>
                  <a:cubicBezTo>
                    <a:pt x="712470" y="5474431"/>
                    <a:pt x="697230" y="5463064"/>
                    <a:pt x="815340" y="5467936"/>
                  </a:cubicBezTo>
                  <a:lnTo>
                    <a:pt x="842010" y="5459817"/>
                  </a:lnTo>
                  <a:lnTo>
                    <a:pt x="867410" y="5459817"/>
                  </a:lnTo>
                  <a:cubicBezTo>
                    <a:pt x="866140" y="5461440"/>
                    <a:pt x="850900" y="5463064"/>
                    <a:pt x="880110" y="5464688"/>
                  </a:cubicBezTo>
                  <a:cubicBezTo>
                    <a:pt x="901700" y="5463064"/>
                    <a:pt x="894080" y="5461440"/>
                    <a:pt x="882650" y="5459817"/>
                  </a:cubicBezTo>
                  <a:lnTo>
                    <a:pt x="963930" y="5459817"/>
                  </a:lnTo>
                  <a:cubicBezTo>
                    <a:pt x="965200" y="5459817"/>
                    <a:pt x="967740" y="5461440"/>
                    <a:pt x="969010" y="5461440"/>
                  </a:cubicBezTo>
                  <a:cubicBezTo>
                    <a:pt x="988060" y="5459817"/>
                    <a:pt x="1028700" y="5463064"/>
                    <a:pt x="1060450" y="5463064"/>
                  </a:cubicBezTo>
                  <a:cubicBezTo>
                    <a:pt x="1018540" y="5461440"/>
                    <a:pt x="1040130" y="5459817"/>
                    <a:pt x="1059180" y="5459817"/>
                  </a:cubicBezTo>
                  <a:lnTo>
                    <a:pt x="1144270" y="5459817"/>
                  </a:lnTo>
                  <a:cubicBezTo>
                    <a:pt x="1158240" y="5459817"/>
                    <a:pt x="1174750" y="5461440"/>
                    <a:pt x="1179830" y="5463064"/>
                  </a:cubicBezTo>
                  <a:cubicBezTo>
                    <a:pt x="1200150" y="5461440"/>
                    <a:pt x="1231900" y="5459817"/>
                    <a:pt x="1266190" y="5458193"/>
                  </a:cubicBezTo>
                  <a:cubicBezTo>
                    <a:pt x="1297940" y="5458193"/>
                    <a:pt x="1329690" y="5458193"/>
                    <a:pt x="1361440" y="5456569"/>
                  </a:cubicBezTo>
                  <a:cubicBezTo>
                    <a:pt x="1360170" y="5456569"/>
                    <a:pt x="1365250" y="5456569"/>
                    <a:pt x="1351280" y="5458193"/>
                  </a:cubicBezTo>
                  <a:lnTo>
                    <a:pt x="1701800" y="5458193"/>
                  </a:lnTo>
                  <a:cubicBezTo>
                    <a:pt x="1720850" y="5459817"/>
                    <a:pt x="1738630" y="5461440"/>
                    <a:pt x="1744980" y="5461440"/>
                  </a:cubicBezTo>
                  <a:cubicBezTo>
                    <a:pt x="1864360" y="5451697"/>
                    <a:pt x="1865630" y="5471183"/>
                    <a:pt x="1981200" y="5466312"/>
                  </a:cubicBezTo>
                  <a:cubicBezTo>
                    <a:pt x="2052320" y="5463064"/>
                    <a:pt x="1973580" y="5461440"/>
                    <a:pt x="1978660" y="5458193"/>
                  </a:cubicBezTo>
                  <a:cubicBezTo>
                    <a:pt x="2018030" y="5458193"/>
                    <a:pt x="2057400" y="5454945"/>
                    <a:pt x="2089150" y="5456569"/>
                  </a:cubicBezTo>
                  <a:cubicBezTo>
                    <a:pt x="2085340" y="5459817"/>
                    <a:pt x="2061210" y="5459817"/>
                    <a:pt x="2037080" y="5459817"/>
                  </a:cubicBezTo>
                  <a:cubicBezTo>
                    <a:pt x="2052320" y="5466312"/>
                    <a:pt x="2080260" y="5458193"/>
                    <a:pt x="2123440" y="5463064"/>
                  </a:cubicBezTo>
                  <a:cubicBezTo>
                    <a:pt x="2119630" y="5463064"/>
                    <a:pt x="2104390" y="5461440"/>
                    <a:pt x="2115820" y="5459817"/>
                  </a:cubicBezTo>
                  <a:cubicBezTo>
                    <a:pt x="2222500" y="5461440"/>
                    <a:pt x="2175510" y="5454945"/>
                    <a:pt x="2313940" y="5458193"/>
                  </a:cubicBezTo>
                  <a:cubicBezTo>
                    <a:pt x="2329180" y="5456569"/>
                    <a:pt x="2344420" y="5456569"/>
                    <a:pt x="2349500" y="5454945"/>
                  </a:cubicBezTo>
                  <a:lnTo>
                    <a:pt x="2381250" y="5454945"/>
                  </a:lnTo>
                  <a:cubicBezTo>
                    <a:pt x="2419350" y="5458193"/>
                    <a:pt x="2405380" y="5458193"/>
                    <a:pt x="2482850" y="5463064"/>
                  </a:cubicBezTo>
                  <a:cubicBezTo>
                    <a:pt x="2480310" y="5461440"/>
                    <a:pt x="2467610" y="5458193"/>
                    <a:pt x="2457450" y="5454945"/>
                  </a:cubicBezTo>
                  <a:lnTo>
                    <a:pt x="2660650" y="5454945"/>
                  </a:lnTo>
                  <a:cubicBezTo>
                    <a:pt x="2653030" y="5454945"/>
                    <a:pt x="2641600" y="5456569"/>
                    <a:pt x="2626360" y="5454945"/>
                  </a:cubicBezTo>
                  <a:cubicBezTo>
                    <a:pt x="2637790" y="5461440"/>
                    <a:pt x="2697480" y="5453321"/>
                    <a:pt x="2744470" y="5454945"/>
                  </a:cubicBezTo>
                  <a:lnTo>
                    <a:pt x="2739390" y="5461440"/>
                  </a:lnTo>
                  <a:cubicBezTo>
                    <a:pt x="2760980" y="5461440"/>
                    <a:pt x="2791460" y="5459817"/>
                    <a:pt x="2821940" y="5459817"/>
                  </a:cubicBezTo>
                  <a:cubicBezTo>
                    <a:pt x="2837180" y="5459817"/>
                    <a:pt x="2853690" y="5459817"/>
                    <a:pt x="2868930" y="5461440"/>
                  </a:cubicBezTo>
                  <a:cubicBezTo>
                    <a:pt x="2884170" y="5463064"/>
                    <a:pt x="2899410" y="5466312"/>
                    <a:pt x="2907030" y="5476055"/>
                  </a:cubicBezTo>
                  <a:cubicBezTo>
                    <a:pt x="2903220" y="5474431"/>
                    <a:pt x="2900680" y="5472807"/>
                    <a:pt x="2896870" y="5472807"/>
                  </a:cubicBezTo>
                  <a:cubicBezTo>
                    <a:pt x="2901950" y="5474431"/>
                    <a:pt x="2907030" y="5477679"/>
                    <a:pt x="2910840" y="5484174"/>
                  </a:cubicBezTo>
                  <a:cubicBezTo>
                    <a:pt x="2914650" y="5489046"/>
                    <a:pt x="2918460" y="5497165"/>
                    <a:pt x="2923540" y="5505284"/>
                  </a:cubicBezTo>
                  <a:cubicBezTo>
                    <a:pt x="2928620" y="5513404"/>
                    <a:pt x="2933700" y="5521523"/>
                    <a:pt x="2941320" y="5528018"/>
                  </a:cubicBezTo>
                  <a:cubicBezTo>
                    <a:pt x="2945130" y="5531266"/>
                    <a:pt x="2950210" y="5532890"/>
                    <a:pt x="2954020" y="5534514"/>
                  </a:cubicBezTo>
                  <a:cubicBezTo>
                    <a:pt x="2957830" y="5535784"/>
                    <a:pt x="2961640" y="5535784"/>
                    <a:pt x="2965450" y="5535784"/>
                  </a:cubicBezTo>
                  <a:cubicBezTo>
                    <a:pt x="2979420" y="5537054"/>
                    <a:pt x="2994660" y="5539594"/>
                    <a:pt x="3009900" y="5538324"/>
                  </a:cubicBezTo>
                  <a:cubicBezTo>
                    <a:pt x="3017520" y="5538324"/>
                    <a:pt x="3031490" y="5537054"/>
                    <a:pt x="3035300" y="5524771"/>
                  </a:cubicBezTo>
                  <a:cubicBezTo>
                    <a:pt x="3036570" y="5519899"/>
                    <a:pt x="3036570" y="5511780"/>
                    <a:pt x="3036570" y="5506908"/>
                  </a:cubicBezTo>
                  <a:lnTo>
                    <a:pt x="3036570" y="5492294"/>
                  </a:lnTo>
                  <a:cubicBezTo>
                    <a:pt x="3036570" y="5417596"/>
                    <a:pt x="3036570" y="5346147"/>
                    <a:pt x="3035300" y="5284440"/>
                  </a:cubicBezTo>
                  <a:lnTo>
                    <a:pt x="3037840" y="5219486"/>
                  </a:lnTo>
                  <a:cubicBezTo>
                    <a:pt x="3034030" y="5063596"/>
                    <a:pt x="3036570" y="5342899"/>
                    <a:pt x="3030220" y="5281193"/>
                  </a:cubicBezTo>
                  <a:lnTo>
                    <a:pt x="3030220" y="5258459"/>
                  </a:lnTo>
                  <a:cubicBezTo>
                    <a:pt x="3034030" y="5245468"/>
                    <a:pt x="3031490" y="5216238"/>
                    <a:pt x="3030220" y="5177266"/>
                  </a:cubicBezTo>
                  <a:lnTo>
                    <a:pt x="3030220" y="5074963"/>
                  </a:lnTo>
                  <a:cubicBezTo>
                    <a:pt x="3032760" y="5053853"/>
                    <a:pt x="3031490" y="5174018"/>
                    <a:pt x="3035300" y="5128550"/>
                  </a:cubicBezTo>
                  <a:cubicBezTo>
                    <a:pt x="3030220" y="5107440"/>
                    <a:pt x="3034030" y="5078211"/>
                    <a:pt x="3032760" y="5027871"/>
                  </a:cubicBezTo>
                  <a:cubicBezTo>
                    <a:pt x="3036570" y="5039238"/>
                    <a:pt x="3032760" y="4922321"/>
                    <a:pt x="3037840" y="4953174"/>
                  </a:cubicBezTo>
                  <a:lnTo>
                    <a:pt x="3030220" y="4774550"/>
                  </a:lnTo>
                  <a:cubicBezTo>
                    <a:pt x="3032760" y="4745321"/>
                    <a:pt x="3031490" y="4694981"/>
                    <a:pt x="3031490" y="4656009"/>
                  </a:cubicBezTo>
                  <a:cubicBezTo>
                    <a:pt x="3031490" y="4688486"/>
                    <a:pt x="3030220" y="4696605"/>
                    <a:pt x="3030220" y="4694981"/>
                  </a:cubicBezTo>
                  <a:lnTo>
                    <a:pt x="3030220" y="4552082"/>
                  </a:lnTo>
                  <a:cubicBezTo>
                    <a:pt x="3032760" y="4543963"/>
                    <a:pt x="3036570" y="4477385"/>
                    <a:pt x="3039110" y="4472513"/>
                  </a:cubicBezTo>
                  <a:cubicBezTo>
                    <a:pt x="3036570" y="4366962"/>
                    <a:pt x="3032760" y="4305256"/>
                    <a:pt x="3030220" y="4224063"/>
                  </a:cubicBezTo>
                  <a:lnTo>
                    <a:pt x="3035300" y="4225687"/>
                  </a:lnTo>
                  <a:cubicBezTo>
                    <a:pt x="3034030" y="4214320"/>
                    <a:pt x="3031490" y="4173723"/>
                    <a:pt x="3030220" y="4155861"/>
                  </a:cubicBezTo>
                  <a:lnTo>
                    <a:pt x="3030220" y="4040567"/>
                  </a:lnTo>
                  <a:cubicBezTo>
                    <a:pt x="3034030" y="4051934"/>
                    <a:pt x="3035300" y="4090907"/>
                    <a:pt x="3037840" y="4090907"/>
                  </a:cubicBezTo>
                  <a:lnTo>
                    <a:pt x="3035300" y="4024329"/>
                  </a:lnTo>
                  <a:cubicBezTo>
                    <a:pt x="3036570" y="4045439"/>
                    <a:pt x="3036570" y="3983733"/>
                    <a:pt x="3039110" y="4004843"/>
                  </a:cubicBezTo>
                  <a:cubicBezTo>
                    <a:pt x="3034030" y="3883053"/>
                    <a:pt x="3041650" y="3834338"/>
                    <a:pt x="3039110" y="3707677"/>
                  </a:cubicBezTo>
                  <a:lnTo>
                    <a:pt x="3037840" y="3779127"/>
                  </a:lnTo>
                  <a:cubicBezTo>
                    <a:pt x="3035300" y="3779127"/>
                    <a:pt x="3035300" y="3738530"/>
                    <a:pt x="3035300" y="3707677"/>
                  </a:cubicBezTo>
                  <a:cubicBezTo>
                    <a:pt x="3039110" y="3673576"/>
                    <a:pt x="3039110" y="3652466"/>
                    <a:pt x="3040380" y="3587512"/>
                  </a:cubicBezTo>
                  <a:cubicBezTo>
                    <a:pt x="3037840" y="3532301"/>
                    <a:pt x="3034030" y="3499824"/>
                    <a:pt x="3034030" y="3425127"/>
                  </a:cubicBezTo>
                  <a:cubicBezTo>
                    <a:pt x="3039110" y="3441365"/>
                    <a:pt x="3036570" y="3300090"/>
                    <a:pt x="3041650" y="3285475"/>
                  </a:cubicBezTo>
                  <a:cubicBezTo>
                    <a:pt x="3036570" y="3269236"/>
                    <a:pt x="3040380" y="3139328"/>
                    <a:pt x="3037840" y="3127961"/>
                  </a:cubicBezTo>
                  <a:cubicBezTo>
                    <a:pt x="3036570" y="3087365"/>
                    <a:pt x="3037840" y="3032154"/>
                    <a:pt x="3040380" y="3032154"/>
                  </a:cubicBezTo>
                  <a:cubicBezTo>
                    <a:pt x="3040380" y="3038649"/>
                    <a:pt x="3040380" y="3050016"/>
                    <a:pt x="3041650" y="3063007"/>
                  </a:cubicBezTo>
                  <a:lnTo>
                    <a:pt x="3041650" y="3022411"/>
                  </a:lnTo>
                  <a:cubicBezTo>
                    <a:pt x="3041650" y="3025658"/>
                    <a:pt x="3042920" y="3025658"/>
                    <a:pt x="3042920" y="3028906"/>
                  </a:cubicBezTo>
                  <a:cubicBezTo>
                    <a:pt x="3042920" y="2993181"/>
                    <a:pt x="3039110" y="2993181"/>
                    <a:pt x="3041650" y="2946090"/>
                  </a:cubicBezTo>
                  <a:cubicBezTo>
                    <a:pt x="3045460" y="2934723"/>
                    <a:pt x="3045460" y="2960704"/>
                    <a:pt x="3046730" y="2980190"/>
                  </a:cubicBezTo>
                  <a:close/>
                  <a:moveTo>
                    <a:pt x="20320" y="5185385"/>
                  </a:moveTo>
                  <a:cubicBezTo>
                    <a:pt x="17780" y="5167523"/>
                    <a:pt x="15240" y="5148037"/>
                    <a:pt x="16510" y="5074963"/>
                  </a:cubicBezTo>
                  <a:cubicBezTo>
                    <a:pt x="19050" y="5125302"/>
                    <a:pt x="20320" y="5128550"/>
                    <a:pt x="20320" y="5117183"/>
                  </a:cubicBezTo>
                  <a:lnTo>
                    <a:pt x="20320" y="5185385"/>
                  </a:lnTo>
                  <a:close/>
                  <a:moveTo>
                    <a:pt x="20320" y="341427"/>
                  </a:moveTo>
                  <a:cubicBezTo>
                    <a:pt x="22860" y="330060"/>
                    <a:pt x="24130" y="334931"/>
                    <a:pt x="25400" y="321940"/>
                  </a:cubicBezTo>
                  <a:lnTo>
                    <a:pt x="25400" y="446977"/>
                  </a:lnTo>
                  <a:cubicBezTo>
                    <a:pt x="24130" y="464840"/>
                    <a:pt x="22860" y="427491"/>
                    <a:pt x="21590" y="432363"/>
                  </a:cubicBezTo>
                  <a:lnTo>
                    <a:pt x="25400" y="469711"/>
                  </a:lnTo>
                  <a:lnTo>
                    <a:pt x="25400" y="524922"/>
                  </a:lnTo>
                  <a:lnTo>
                    <a:pt x="25400" y="515179"/>
                  </a:lnTo>
                  <a:lnTo>
                    <a:pt x="24130" y="521675"/>
                  </a:lnTo>
                  <a:lnTo>
                    <a:pt x="26670" y="539537"/>
                  </a:lnTo>
                  <a:lnTo>
                    <a:pt x="26670" y="646711"/>
                  </a:lnTo>
                  <a:lnTo>
                    <a:pt x="26670" y="632097"/>
                  </a:lnTo>
                  <a:cubicBezTo>
                    <a:pt x="25400" y="645088"/>
                    <a:pt x="26670" y="653207"/>
                    <a:pt x="26670" y="659702"/>
                  </a:cubicBezTo>
                  <a:lnTo>
                    <a:pt x="26670" y="697051"/>
                  </a:lnTo>
                  <a:cubicBezTo>
                    <a:pt x="24130" y="719785"/>
                    <a:pt x="21590" y="690556"/>
                    <a:pt x="21590" y="641840"/>
                  </a:cubicBezTo>
                  <a:cubicBezTo>
                    <a:pt x="20320" y="588253"/>
                    <a:pt x="25400" y="593124"/>
                    <a:pt x="21590" y="546032"/>
                  </a:cubicBezTo>
                  <a:lnTo>
                    <a:pt x="20320" y="572014"/>
                  </a:lnTo>
                  <a:lnTo>
                    <a:pt x="20320" y="341426"/>
                  </a:lnTo>
                  <a:close/>
                  <a:moveTo>
                    <a:pt x="19050" y="1163097"/>
                  </a:moveTo>
                  <a:lnTo>
                    <a:pt x="19050" y="1167968"/>
                  </a:lnTo>
                  <a:lnTo>
                    <a:pt x="19050" y="1163097"/>
                  </a:lnTo>
                  <a:close/>
                  <a:moveTo>
                    <a:pt x="17780" y="1245913"/>
                  </a:moveTo>
                  <a:cubicBezTo>
                    <a:pt x="19050" y="1242666"/>
                    <a:pt x="19050" y="1242666"/>
                    <a:pt x="19050" y="1247537"/>
                  </a:cubicBezTo>
                  <a:lnTo>
                    <a:pt x="19050" y="1348216"/>
                  </a:lnTo>
                  <a:cubicBezTo>
                    <a:pt x="19050" y="1314115"/>
                    <a:pt x="17780" y="1293005"/>
                    <a:pt x="17780" y="1245913"/>
                  </a:cubicBezTo>
                  <a:close/>
                  <a:moveTo>
                    <a:pt x="16510" y="1359583"/>
                  </a:moveTo>
                  <a:cubicBezTo>
                    <a:pt x="17780" y="1374198"/>
                    <a:pt x="19050" y="1372574"/>
                    <a:pt x="20320" y="1396932"/>
                  </a:cubicBezTo>
                  <a:lnTo>
                    <a:pt x="20320" y="1492739"/>
                  </a:lnTo>
                  <a:lnTo>
                    <a:pt x="16510" y="1359583"/>
                  </a:lnTo>
                  <a:close/>
                  <a:moveTo>
                    <a:pt x="19050" y="1674611"/>
                  </a:moveTo>
                  <a:cubicBezTo>
                    <a:pt x="19050" y="1671363"/>
                    <a:pt x="19050" y="1668116"/>
                    <a:pt x="20320" y="1664868"/>
                  </a:cubicBezTo>
                  <a:lnTo>
                    <a:pt x="20320" y="1694097"/>
                  </a:lnTo>
                  <a:lnTo>
                    <a:pt x="19050" y="1674611"/>
                  </a:lnTo>
                  <a:close/>
                  <a:moveTo>
                    <a:pt x="20320" y="680812"/>
                  </a:moveTo>
                  <a:cubicBezTo>
                    <a:pt x="21590" y="714913"/>
                    <a:pt x="24130" y="740895"/>
                    <a:pt x="25400" y="762005"/>
                  </a:cubicBezTo>
                  <a:lnTo>
                    <a:pt x="25400" y="961739"/>
                  </a:lnTo>
                  <a:cubicBezTo>
                    <a:pt x="21590" y="932510"/>
                    <a:pt x="26670" y="830207"/>
                    <a:pt x="22860" y="817216"/>
                  </a:cubicBezTo>
                  <a:cubicBezTo>
                    <a:pt x="22860" y="854564"/>
                    <a:pt x="21590" y="888665"/>
                    <a:pt x="20320" y="911399"/>
                  </a:cubicBezTo>
                  <a:lnTo>
                    <a:pt x="20320" y="680812"/>
                  </a:lnTo>
                  <a:close/>
                  <a:moveTo>
                    <a:pt x="20320" y="2252704"/>
                  </a:moveTo>
                  <a:lnTo>
                    <a:pt x="20320" y="2369621"/>
                  </a:lnTo>
                  <a:cubicBezTo>
                    <a:pt x="19050" y="2372869"/>
                    <a:pt x="16510" y="2369621"/>
                    <a:pt x="16510" y="2353382"/>
                  </a:cubicBezTo>
                  <a:cubicBezTo>
                    <a:pt x="21590" y="2359878"/>
                    <a:pt x="19050" y="2299795"/>
                    <a:pt x="20320" y="2252704"/>
                  </a:cubicBezTo>
                  <a:close/>
                  <a:moveTo>
                    <a:pt x="17780" y="2686273"/>
                  </a:moveTo>
                  <a:cubicBezTo>
                    <a:pt x="20320" y="2668410"/>
                    <a:pt x="17780" y="2603456"/>
                    <a:pt x="21590" y="2605080"/>
                  </a:cubicBezTo>
                  <a:lnTo>
                    <a:pt x="21590" y="2721997"/>
                  </a:lnTo>
                  <a:lnTo>
                    <a:pt x="17780" y="2686273"/>
                  </a:lnTo>
                  <a:close/>
                  <a:moveTo>
                    <a:pt x="26670" y="2908741"/>
                  </a:moveTo>
                  <a:cubicBezTo>
                    <a:pt x="26670" y="2746355"/>
                    <a:pt x="25400" y="2583970"/>
                    <a:pt x="25400" y="2416713"/>
                  </a:cubicBezTo>
                  <a:cubicBezTo>
                    <a:pt x="25400" y="2423208"/>
                    <a:pt x="25400" y="2424832"/>
                    <a:pt x="26670" y="2431328"/>
                  </a:cubicBezTo>
                  <a:cubicBezTo>
                    <a:pt x="26670" y="2411841"/>
                    <a:pt x="25400" y="2390731"/>
                    <a:pt x="25400" y="2369621"/>
                  </a:cubicBezTo>
                  <a:cubicBezTo>
                    <a:pt x="25400" y="2364749"/>
                    <a:pt x="26670" y="2376117"/>
                    <a:pt x="26670" y="2382612"/>
                  </a:cubicBezTo>
                  <a:cubicBezTo>
                    <a:pt x="29210" y="2299795"/>
                    <a:pt x="25400" y="2139034"/>
                    <a:pt x="26670" y="2087070"/>
                  </a:cubicBezTo>
                  <a:cubicBezTo>
                    <a:pt x="26670" y="2064336"/>
                    <a:pt x="25400" y="2052969"/>
                    <a:pt x="24130" y="2065960"/>
                  </a:cubicBezTo>
                  <a:lnTo>
                    <a:pt x="24130" y="1647006"/>
                  </a:lnTo>
                  <a:cubicBezTo>
                    <a:pt x="24130" y="1543079"/>
                    <a:pt x="24130" y="1440776"/>
                    <a:pt x="22860" y="1336849"/>
                  </a:cubicBezTo>
                  <a:cubicBezTo>
                    <a:pt x="22860" y="1338473"/>
                    <a:pt x="24130" y="1336849"/>
                    <a:pt x="24130" y="1330354"/>
                  </a:cubicBezTo>
                  <a:cubicBezTo>
                    <a:pt x="24130" y="1293005"/>
                    <a:pt x="24130" y="1241042"/>
                    <a:pt x="21590" y="1200446"/>
                  </a:cubicBezTo>
                  <a:lnTo>
                    <a:pt x="21590" y="1103014"/>
                  </a:lnTo>
                  <a:cubicBezTo>
                    <a:pt x="21590" y="1099767"/>
                    <a:pt x="22860" y="1099767"/>
                    <a:pt x="22860" y="1103014"/>
                  </a:cubicBezTo>
                  <a:cubicBezTo>
                    <a:pt x="21590" y="1077032"/>
                    <a:pt x="21590" y="1049427"/>
                    <a:pt x="21590" y="1023445"/>
                  </a:cubicBezTo>
                  <a:cubicBezTo>
                    <a:pt x="22860" y="1015326"/>
                    <a:pt x="24130" y="1002335"/>
                    <a:pt x="25400" y="987721"/>
                  </a:cubicBezTo>
                  <a:lnTo>
                    <a:pt x="25400" y="1843492"/>
                  </a:lnTo>
                  <a:cubicBezTo>
                    <a:pt x="26670" y="1856483"/>
                    <a:pt x="26670" y="2319281"/>
                    <a:pt x="26670" y="2908741"/>
                  </a:cubicBezTo>
                  <a:close/>
                  <a:moveTo>
                    <a:pt x="82550" y="68619"/>
                  </a:moveTo>
                  <a:lnTo>
                    <a:pt x="85090" y="68619"/>
                  </a:lnTo>
                  <a:lnTo>
                    <a:pt x="82550" y="68619"/>
                  </a:lnTo>
                  <a:cubicBezTo>
                    <a:pt x="83820" y="68619"/>
                    <a:pt x="83820" y="68619"/>
                    <a:pt x="82550" y="68619"/>
                  </a:cubicBezTo>
                  <a:close/>
                  <a:moveTo>
                    <a:pt x="474980" y="5443578"/>
                  </a:moveTo>
                  <a:cubicBezTo>
                    <a:pt x="476250" y="5443578"/>
                    <a:pt x="477520" y="5441954"/>
                    <a:pt x="480060" y="5441954"/>
                  </a:cubicBezTo>
                  <a:lnTo>
                    <a:pt x="532130" y="5441954"/>
                  </a:lnTo>
                  <a:cubicBezTo>
                    <a:pt x="513080" y="5443578"/>
                    <a:pt x="494030" y="5443578"/>
                    <a:pt x="474980" y="5443578"/>
                  </a:cubicBezTo>
                  <a:close/>
                  <a:moveTo>
                    <a:pt x="577850" y="5441954"/>
                  </a:moveTo>
                  <a:lnTo>
                    <a:pt x="591820" y="5441954"/>
                  </a:lnTo>
                  <a:lnTo>
                    <a:pt x="577850" y="5441954"/>
                  </a:lnTo>
                  <a:close/>
                  <a:moveTo>
                    <a:pt x="1807210" y="5448449"/>
                  </a:moveTo>
                  <a:lnTo>
                    <a:pt x="1808480" y="5448449"/>
                  </a:lnTo>
                  <a:lnTo>
                    <a:pt x="1807210" y="5448449"/>
                  </a:lnTo>
                  <a:close/>
                  <a:moveTo>
                    <a:pt x="1888490" y="5448449"/>
                  </a:moveTo>
                  <a:lnTo>
                    <a:pt x="1979930" y="5448449"/>
                  </a:lnTo>
                  <a:lnTo>
                    <a:pt x="1888490" y="5448449"/>
                  </a:lnTo>
                  <a:close/>
                  <a:moveTo>
                    <a:pt x="3039110" y="2135786"/>
                  </a:moveTo>
                  <a:cubicBezTo>
                    <a:pt x="3037840" y="2281933"/>
                    <a:pt x="3042920" y="2252704"/>
                    <a:pt x="3044190" y="2389107"/>
                  </a:cubicBezTo>
                  <a:cubicBezTo>
                    <a:pt x="3037840" y="2458933"/>
                    <a:pt x="3044190" y="2252704"/>
                    <a:pt x="3039110" y="2372869"/>
                  </a:cubicBezTo>
                  <a:cubicBezTo>
                    <a:pt x="3037840" y="2342016"/>
                    <a:pt x="3037840" y="2314410"/>
                    <a:pt x="3036570" y="2288428"/>
                  </a:cubicBezTo>
                  <a:cubicBezTo>
                    <a:pt x="3036570" y="2239713"/>
                    <a:pt x="3036570" y="2189373"/>
                    <a:pt x="3035300" y="2140657"/>
                  </a:cubicBezTo>
                  <a:cubicBezTo>
                    <a:pt x="3036570" y="2119547"/>
                    <a:pt x="3037840" y="2103309"/>
                    <a:pt x="3039110" y="2135786"/>
                  </a:cubicBezTo>
                  <a:close/>
                  <a:moveTo>
                    <a:pt x="3034030" y="3892797"/>
                  </a:moveTo>
                  <a:lnTo>
                    <a:pt x="3034030" y="3811604"/>
                  </a:lnTo>
                  <a:cubicBezTo>
                    <a:pt x="3035300" y="3829466"/>
                    <a:pt x="3035300" y="3852200"/>
                    <a:pt x="3034030" y="3892797"/>
                  </a:cubicBezTo>
                  <a:close/>
                  <a:moveTo>
                    <a:pt x="3035300" y="1953914"/>
                  </a:moveTo>
                  <a:lnTo>
                    <a:pt x="3035300" y="1848363"/>
                  </a:lnTo>
                  <a:cubicBezTo>
                    <a:pt x="3036570" y="1851611"/>
                    <a:pt x="3036570" y="1859730"/>
                    <a:pt x="3037840" y="1874345"/>
                  </a:cubicBezTo>
                  <a:cubicBezTo>
                    <a:pt x="3037840" y="1924685"/>
                    <a:pt x="3036570" y="1949042"/>
                    <a:pt x="3035300" y="1965281"/>
                  </a:cubicBezTo>
                  <a:lnTo>
                    <a:pt x="3035300" y="1953914"/>
                  </a:lnTo>
                  <a:close/>
                  <a:moveTo>
                    <a:pt x="3042920" y="3631356"/>
                  </a:moveTo>
                  <a:cubicBezTo>
                    <a:pt x="3041650" y="3655714"/>
                    <a:pt x="3039110" y="3650842"/>
                    <a:pt x="3037840" y="3650842"/>
                  </a:cubicBezTo>
                  <a:cubicBezTo>
                    <a:pt x="3039110" y="3589136"/>
                    <a:pt x="3037840" y="3561530"/>
                    <a:pt x="3035300" y="3535549"/>
                  </a:cubicBezTo>
                  <a:lnTo>
                    <a:pt x="3035300" y="3459227"/>
                  </a:lnTo>
                  <a:cubicBezTo>
                    <a:pt x="3040380" y="3472218"/>
                    <a:pt x="3041650" y="3568026"/>
                    <a:pt x="3042920" y="3631356"/>
                  </a:cubicBezTo>
                  <a:close/>
                </a:path>
              </a:pathLst>
            </a:custGeom>
            <a:blipFill>
              <a:blip r:embed="rId2"/>
              <a:stretch>
                <a:fillRect l="-61148" t="0" r="-107987" b="-4"/>
              </a:stretch>
            </a:blipFill>
          </p:spPr>
        </p:sp>
      </p:grpSp>
      <p:grpSp>
        <p:nvGrpSpPr>
          <p:cNvPr name="Group 4" id="4"/>
          <p:cNvGrpSpPr/>
          <p:nvPr/>
        </p:nvGrpSpPr>
        <p:grpSpPr>
          <a:xfrm rot="0">
            <a:off x="16356552" y="8889488"/>
            <a:ext cx="1805496" cy="1526738"/>
            <a:chOff x="0" y="0"/>
            <a:chExt cx="2407328" cy="2035650"/>
          </a:xfrm>
        </p:grpSpPr>
        <p:sp>
          <p:nvSpPr>
            <p:cNvPr name="Freeform 5" id="5"/>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3"/>
              <a:stretch>
                <a:fillRect l="0" t="-9302" r="-1" b="-9300"/>
              </a:stretch>
            </a:blipFill>
          </p:spPr>
        </p:sp>
      </p:grpSp>
      <p:sp>
        <p:nvSpPr>
          <p:cNvPr name="Freeform 6" id="6"/>
          <p:cNvSpPr/>
          <p:nvPr/>
        </p:nvSpPr>
        <p:spPr>
          <a:xfrm flipH="false" flipV="false" rot="0">
            <a:off x="4043894" y="3783023"/>
            <a:ext cx="4187854" cy="4311819"/>
          </a:xfrm>
          <a:custGeom>
            <a:avLst/>
            <a:gdLst/>
            <a:ahLst/>
            <a:cxnLst/>
            <a:rect r="r" b="b" t="t" l="l"/>
            <a:pathLst>
              <a:path h="4311819" w="4187854">
                <a:moveTo>
                  <a:pt x="0" y="0"/>
                </a:moveTo>
                <a:lnTo>
                  <a:pt x="4187855" y="0"/>
                </a:lnTo>
                <a:lnTo>
                  <a:pt x="4187855" y="4311819"/>
                </a:lnTo>
                <a:lnTo>
                  <a:pt x="0" y="43118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pic>
        <p:nvPicPr>
          <p:cNvPr name="Picture 7" id="7"/>
          <p:cNvPicPr>
            <a:picLocks noChangeAspect="true"/>
          </p:cNvPicPr>
          <p:nvPr/>
        </p:nvPicPr>
        <p:blipFill>
          <a:blip r:embed="rId6"/>
          <a:stretch>
            <a:fillRect/>
          </a:stretch>
        </p:blipFill>
        <p:spPr>
          <a:xfrm rot="0">
            <a:off x="3964878" y="3937591"/>
            <a:ext cx="4345889" cy="4345889"/>
          </a:xfrm>
          <a:prstGeom prst="rect">
            <a:avLst/>
          </a:prstGeom>
        </p:spPr>
      </p:pic>
      <p:sp>
        <p:nvSpPr>
          <p:cNvPr name="TextBox 8" id="8"/>
          <p:cNvSpPr txBox="true"/>
          <p:nvPr/>
        </p:nvSpPr>
        <p:spPr>
          <a:xfrm rot="0">
            <a:off x="830292" y="169212"/>
            <a:ext cx="11020924" cy="1366551"/>
          </a:xfrm>
          <a:prstGeom prst="rect">
            <a:avLst/>
          </a:prstGeom>
        </p:spPr>
        <p:txBody>
          <a:bodyPr anchor="t" rtlCol="false" tIns="0" lIns="0" bIns="0" rIns="0">
            <a:spAutoFit/>
          </a:bodyPr>
          <a:lstStyle/>
          <a:p>
            <a:pPr algn="l">
              <a:lnSpc>
                <a:spcPts val="11004"/>
              </a:lnSpc>
            </a:pPr>
            <a:r>
              <a:rPr lang="en-US" sz="6700" b="true">
                <a:solidFill>
                  <a:srgbClr val="00B8F6"/>
                </a:solidFill>
                <a:latin typeface="Poppins Bold"/>
                <a:ea typeface="Poppins Bold"/>
                <a:cs typeface="Poppins Bold"/>
                <a:sym typeface="Poppins Bold"/>
              </a:rPr>
              <a:t>For more information</a:t>
            </a:r>
          </a:p>
        </p:txBody>
      </p:sp>
      <p:sp>
        <p:nvSpPr>
          <p:cNvPr name="TextBox 9" id="9"/>
          <p:cNvSpPr txBox="true"/>
          <p:nvPr/>
        </p:nvSpPr>
        <p:spPr>
          <a:xfrm rot="0">
            <a:off x="906142" y="9262332"/>
            <a:ext cx="10869224" cy="762000"/>
          </a:xfrm>
          <a:prstGeom prst="rect">
            <a:avLst/>
          </a:prstGeom>
        </p:spPr>
        <p:txBody>
          <a:bodyPr anchor="t" rtlCol="false" tIns="0" lIns="0" bIns="0" rIns="0">
            <a:spAutoFit/>
          </a:bodyPr>
          <a:lstStyle/>
          <a:p>
            <a:pPr algn="ctr">
              <a:lnSpc>
                <a:spcPts val="2999"/>
              </a:lnSpc>
            </a:pPr>
            <a:r>
              <a:rPr lang="en-US" sz="2499" u="sng">
                <a:solidFill>
                  <a:srgbClr val="005ADD"/>
                </a:solidFill>
                <a:latin typeface="Poppins"/>
                <a:ea typeface="Poppins"/>
                <a:cs typeface="Poppins"/>
                <a:sym typeface="Poppins"/>
                <a:hlinkClick r:id="rId7" tooltip="https://www.challengingbehaviour.org.uk/what-we-do/projects-and-research/what-matters-to-me/"/>
              </a:rPr>
              <a:t>https://www.challengingbehaviour.org.uk/what-we-do/projects-and-research/what-matters-to-me/</a:t>
            </a:r>
          </a:p>
        </p:txBody>
      </p:sp>
      <p:sp>
        <p:nvSpPr>
          <p:cNvPr name="TextBox 10" id="10"/>
          <p:cNvSpPr txBox="true"/>
          <p:nvPr/>
        </p:nvSpPr>
        <p:spPr>
          <a:xfrm rot="0">
            <a:off x="819510" y="1937078"/>
            <a:ext cx="10636623" cy="96012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For more information and other practical resources,</a:t>
            </a:r>
            <a:r>
              <a:rPr lang="en-US" sz="2699">
                <a:solidFill>
                  <a:srgbClr val="000000"/>
                </a:solidFill>
                <a:latin typeface="Poppins"/>
                <a:ea typeface="Poppins"/>
                <a:cs typeface="Poppins"/>
                <a:sym typeface="Poppins"/>
              </a:rPr>
              <a:t> </a:t>
            </a:r>
            <a:r>
              <a:rPr lang="en-US" sz="2699">
                <a:solidFill>
                  <a:srgbClr val="000000"/>
                </a:solidFill>
                <a:latin typeface="Poppins"/>
                <a:ea typeface="Poppins"/>
                <a:cs typeface="Poppins"/>
                <a:sym typeface="Poppins"/>
              </a:rPr>
              <a:t>please visit the What Matters t</a:t>
            </a:r>
            <a:r>
              <a:rPr lang="en-US" sz="2699">
                <a:solidFill>
                  <a:srgbClr val="000000"/>
                </a:solidFill>
                <a:latin typeface="Poppins"/>
                <a:ea typeface="Poppins"/>
                <a:cs typeface="Poppins"/>
                <a:sym typeface="Poppins"/>
              </a:rPr>
              <a:t>o Me webpage: </a:t>
            </a:r>
          </a:p>
        </p:txBody>
      </p:sp>
      <p:sp>
        <p:nvSpPr>
          <p:cNvPr name="AutoShape 11" id="11"/>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19542" y="4442753"/>
            <a:ext cx="1587492" cy="63500"/>
            <a:chOff x="0" y="0"/>
            <a:chExt cx="2116656" cy="84666"/>
          </a:xfrm>
        </p:grpSpPr>
        <p:sp>
          <p:nvSpPr>
            <p:cNvPr name="Freeform 3" id="3"/>
            <p:cNvSpPr/>
            <p:nvPr/>
          </p:nvSpPr>
          <p:spPr>
            <a:xfrm flipH="false" flipV="false" rot="0">
              <a:off x="42291" y="0"/>
              <a:ext cx="2042414" cy="84709"/>
            </a:xfrm>
            <a:custGeom>
              <a:avLst/>
              <a:gdLst/>
              <a:ahLst/>
              <a:cxnLst/>
              <a:rect r="r" b="b" t="t" l="l"/>
              <a:pathLst>
                <a:path h="84709" w="2042414">
                  <a:moveTo>
                    <a:pt x="0" y="0"/>
                  </a:moveTo>
                  <a:lnTo>
                    <a:pt x="2042414" y="0"/>
                  </a:lnTo>
                  <a:lnTo>
                    <a:pt x="2042414" y="84709"/>
                  </a:lnTo>
                  <a:lnTo>
                    <a:pt x="0" y="84709"/>
                  </a:lnTo>
                  <a:close/>
                </a:path>
              </a:pathLst>
            </a:custGeom>
            <a:solidFill>
              <a:srgbClr val="FDFDFD"/>
            </a:solidFill>
          </p:spPr>
        </p:sp>
      </p:grpSp>
      <p:grpSp>
        <p:nvGrpSpPr>
          <p:cNvPr name="Group 4" id="4"/>
          <p:cNvGrpSpPr/>
          <p:nvPr/>
        </p:nvGrpSpPr>
        <p:grpSpPr>
          <a:xfrm rot="0">
            <a:off x="97894" y="8507088"/>
            <a:ext cx="2267134" cy="1525875"/>
            <a:chOff x="0" y="0"/>
            <a:chExt cx="3022846" cy="2034500"/>
          </a:xfrm>
        </p:grpSpPr>
        <p:sp>
          <p:nvSpPr>
            <p:cNvPr name="Freeform 5" id="5"/>
            <p:cNvSpPr/>
            <p:nvPr/>
          </p:nvSpPr>
          <p:spPr>
            <a:xfrm flipH="false" flipV="false" rot="0">
              <a:off x="0" y="0"/>
              <a:ext cx="3022854" cy="2034540"/>
            </a:xfrm>
            <a:custGeom>
              <a:avLst/>
              <a:gdLst/>
              <a:ahLst/>
              <a:cxnLst/>
              <a:rect r="r" b="b" t="t" l="l"/>
              <a:pathLst>
                <a:path h="2034540" w="3022854">
                  <a:moveTo>
                    <a:pt x="0" y="0"/>
                  </a:moveTo>
                  <a:lnTo>
                    <a:pt x="3022854" y="0"/>
                  </a:lnTo>
                  <a:lnTo>
                    <a:pt x="3022854" y="2034540"/>
                  </a:lnTo>
                  <a:lnTo>
                    <a:pt x="0" y="2034540"/>
                  </a:lnTo>
                  <a:lnTo>
                    <a:pt x="0" y="0"/>
                  </a:lnTo>
                  <a:close/>
                </a:path>
              </a:pathLst>
            </a:custGeom>
            <a:blipFill>
              <a:blip r:embed="rId2"/>
              <a:stretch>
                <a:fillRect l="0" t="-24507" r="0" b="-24505"/>
              </a:stretch>
            </a:blipFill>
          </p:spPr>
        </p:sp>
      </p:grpSp>
      <p:grpSp>
        <p:nvGrpSpPr>
          <p:cNvPr name="Group 6" id="6"/>
          <p:cNvGrpSpPr/>
          <p:nvPr/>
        </p:nvGrpSpPr>
        <p:grpSpPr>
          <a:xfrm rot="0">
            <a:off x="0" y="0"/>
            <a:ext cx="18288000" cy="2721294"/>
            <a:chOff x="0" y="0"/>
            <a:chExt cx="4816593" cy="716719"/>
          </a:xfrm>
        </p:grpSpPr>
        <p:sp>
          <p:nvSpPr>
            <p:cNvPr name="Freeform 7" id="7"/>
            <p:cNvSpPr/>
            <p:nvPr/>
          </p:nvSpPr>
          <p:spPr>
            <a:xfrm flipH="false" flipV="false" rot="0">
              <a:off x="0" y="0"/>
              <a:ext cx="4816592" cy="716719"/>
            </a:xfrm>
            <a:custGeom>
              <a:avLst/>
              <a:gdLst/>
              <a:ahLst/>
              <a:cxnLst/>
              <a:rect r="r" b="b" t="t" l="l"/>
              <a:pathLst>
                <a:path h="716719" w="4816592">
                  <a:moveTo>
                    <a:pt x="0" y="0"/>
                  </a:moveTo>
                  <a:lnTo>
                    <a:pt x="4816592" y="0"/>
                  </a:lnTo>
                  <a:lnTo>
                    <a:pt x="4816592" y="716719"/>
                  </a:lnTo>
                  <a:lnTo>
                    <a:pt x="0" y="716719"/>
                  </a:lnTo>
                  <a:close/>
                </a:path>
              </a:pathLst>
            </a:custGeom>
            <a:solidFill>
              <a:srgbClr val="EFFBFF"/>
            </a:solidFill>
          </p:spPr>
        </p:sp>
        <p:sp>
          <p:nvSpPr>
            <p:cNvPr name="TextBox 8" id="8"/>
            <p:cNvSpPr txBox="true"/>
            <p:nvPr/>
          </p:nvSpPr>
          <p:spPr>
            <a:xfrm>
              <a:off x="0" y="-57150"/>
              <a:ext cx="4816593" cy="773869"/>
            </a:xfrm>
            <a:prstGeom prst="rect">
              <a:avLst/>
            </a:prstGeom>
          </p:spPr>
          <p:txBody>
            <a:bodyPr anchor="ctr" rtlCol="false" tIns="50800" lIns="50800" bIns="50800" rIns="50800"/>
            <a:lstStyle/>
            <a:p>
              <a:pPr algn="ctr">
                <a:lnSpc>
                  <a:spcPts val="2941"/>
                </a:lnSpc>
              </a:pPr>
            </a:p>
          </p:txBody>
        </p:sp>
      </p:grpSp>
      <p:sp>
        <p:nvSpPr>
          <p:cNvPr name="Freeform 9" id="9"/>
          <p:cNvSpPr/>
          <p:nvPr/>
        </p:nvSpPr>
        <p:spPr>
          <a:xfrm flipH="false" flipV="false" rot="0">
            <a:off x="232297" y="152197"/>
            <a:ext cx="576009" cy="410407"/>
          </a:xfrm>
          <a:custGeom>
            <a:avLst/>
            <a:gdLst/>
            <a:ahLst/>
            <a:cxnLst/>
            <a:rect r="r" b="b" t="t" l="l"/>
            <a:pathLst>
              <a:path h="410407" w="576009">
                <a:moveTo>
                  <a:pt x="0" y="0"/>
                </a:moveTo>
                <a:lnTo>
                  <a:pt x="576009" y="0"/>
                </a:lnTo>
                <a:lnTo>
                  <a:pt x="576009" y="410407"/>
                </a:lnTo>
                <a:lnTo>
                  <a:pt x="0" y="4104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673904" y="157376"/>
            <a:ext cx="16931450" cy="1886093"/>
          </a:xfrm>
          <a:prstGeom prst="rect">
            <a:avLst/>
          </a:prstGeom>
        </p:spPr>
        <p:txBody>
          <a:bodyPr anchor="t" rtlCol="false" tIns="0" lIns="0" bIns="0" rIns="0">
            <a:spAutoFit/>
          </a:bodyPr>
          <a:lstStyle/>
          <a:p>
            <a:pPr algn="ctr">
              <a:lnSpc>
                <a:spcPts val="5038"/>
              </a:lnSpc>
            </a:pPr>
            <a:r>
              <a:rPr lang="en-US" b="true" sz="2700" i="true">
                <a:solidFill>
                  <a:srgbClr val="005ADD"/>
                </a:solidFill>
                <a:latin typeface="Poppins Bold Italics"/>
                <a:ea typeface="Poppins Bold Italics"/>
                <a:cs typeface="Poppins Bold Italics"/>
                <a:sym typeface="Poppins Bold Italics"/>
              </a:rPr>
              <a:t>Every human being should be able to give their view or opinions and make the decisions and choices that they want to. Just because it is difficult for a young person to communicate doesn't mean their views and thoughts should be ignored or not attempted to get.</a:t>
            </a:r>
          </a:p>
        </p:txBody>
      </p:sp>
      <p:sp>
        <p:nvSpPr>
          <p:cNvPr name="Freeform 11" id="11"/>
          <p:cNvSpPr/>
          <p:nvPr/>
        </p:nvSpPr>
        <p:spPr>
          <a:xfrm flipH="true" flipV="false" rot="0">
            <a:off x="16478805" y="1524687"/>
            <a:ext cx="550539" cy="392259"/>
          </a:xfrm>
          <a:custGeom>
            <a:avLst/>
            <a:gdLst/>
            <a:ahLst/>
            <a:cxnLst/>
            <a:rect r="r" b="b" t="t" l="l"/>
            <a:pathLst>
              <a:path h="392259" w="550539">
                <a:moveTo>
                  <a:pt x="550539" y="0"/>
                </a:moveTo>
                <a:lnTo>
                  <a:pt x="0" y="0"/>
                </a:lnTo>
                <a:lnTo>
                  <a:pt x="0" y="392259"/>
                </a:lnTo>
                <a:lnTo>
                  <a:pt x="550539" y="392259"/>
                </a:lnTo>
                <a:lnTo>
                  <a:pt x="550539"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2" id="12"/>
          <p:cNvGrpSpPr/>
          <p:nvPr/>
        </p:nvGrpSpPr>
        <p:grpSpPr>
          <a:xfrm rot="0">
            <a:off x="-97894" y="2721294"/>
            <a:ext cx="18385894" cy="7565706"/>
            <a:chOff x="0" y="0"/>
            <a:chExt cx="6383991" cy="2626981"/>
          </a:xfrm>
        </p:grpSpPr>
        <p:sp>
          <p:nvSpPr>
            <p:cNvPr name="Freeform 13" id="13"/>
            <p:cNvSpPr/>
            <p:nvPr/>
          </p:nvSpPr>
          <p:spPr>
            <a:xfrm flipH="false" flipV="false" rot="0">
              <a:off x="0" y="0"/>
              <a:ext cx="6383991" cy="2626981"/>
            </a:xfrm>
            <a:custGeom>
              <a:avLst/>
              <a:gdLst/>
              <a:ahLst/>
              <a:cxnLst/>
              <a:rect r="r" b="b" t="t" l="l"/>
              <a:pathLst>
                <a:path h="2626981" w="6383991">
                  <a:moveTo>
                    <a:pt x="0" y="0"/>
                  </a:moveTo>
                  <a:lnTo>
                    <a:pt x="6383991" y="0"/>
                  </a:lnTo>
                  <a:lnTo>
                    <a:pt x="6383991" y="2626981"/>
                  </a:lnTo>
                  <a:lnTo>
                    <a:pt x="0" y="2626981"/>
                  </a:lnTo>
                  <a:close/>
                </a:path>
              </a:pathLst>
            </a:custGeom>
            <a:blipFill>
              <a:blip r:embed="rId5"/>
              <a:stretch>
                <a:fillRect l="0" t="-25936" r="0" b="-42775"/>
              </a:stretch>
            </a:blipFill>
          </p:spPr>
        </p:sp>
      </p:grpSp>
      <p:sp>
        <p:nvSpPr>
          <p:cNvPr name="TextBox 14" id="14"/>
          <p:cNvSpPr txBox="true"/>
          <p:nvPr/>
        </p:nvSpPr>
        <p:spPr>
          <a:xfrm rot="0">
            <a:off x="97894" y="2211788"/>
            <a:ext cx="18064268" cy="350711"/>
          </a:xfrm>
          <a:prstGeom prst="rect">
            <a:avLst/>
          </a:prstGeom>
        </p:spPr>
        <p:txBody>
          <a:bodyPr anchor="t" rtlCol="false" tIns="0" lIns="0" bIns="0" rIns="0">
            <a:spAutoFit/>
          </a:bodyPr>
          <a:lstStyle/>
          <a:p>
            <a:pPr algn="ctr">
              <a:lnSpc>
                <a:spcPts val="2518"/>
              </a:lnSpc>
            </a:pPr>
            <a:r>
              <a:rPr lang="en-US" b="true" sz="2400" spc="156">
                <a:solidFill>
                  <a:srgbClr val="005ADD"/>
                </a:solidFill>
                <a:latin typeface="Poppins Bold"/>
                <a:ea typeface="Poppins Bold"/>
                <a:cs typeface="Poppins Bold"/>
                <a:sym typeface="Poppins Bold"/>
              </a:rPr>
              <a:t>Family Carer</a:t>
            </a:r>
          </a:p>
        </p:txBody>
      </p:sp>
      <p:sp>
        <p:nvSpPr>
          <p:cNvPr name="AutoShape 15" id="15"/>
          <p:cNvSpPr/>
          <p:nvPr/>
        </p:nvSpPr>
        <p:spPr>
          <a:xfrm>
            <a:off x="-353627" y="2692719"/>
            <a:ext cx="18897360" cy="0"/>
          </a:xfrm>
          <a:prstGeom prst="line">
            <a:avLst/>
          </a:prstGeom>
          <a:ln cap="flat" w="57150">
            <a:solidFill>
              <a:srgbClr val="00B8F6"/>
            </a:solidFill>
            <a:prstDash val="solid"/>
            <a:headEnd type="none" len="sm" w="sm"/>
            <a:tailEnd type="none" len="sm" w="sm"/>
          </a:ln>
        </p:spPr>
      </p:sp>
      <p:grpSp>
        <p:nvGrpSpPr>
          <p:cNvPr name="Group 16" id="16"/>
          <p:cNvGrpSpPr/>
          <p:nvPr/>
        </p:nvGrpSpPr>
        <p:grpSpPr>
          <a:xfrm rot="0">
            <a:off x="16478805" y="8760262"/>
            <a:ext cx="1805496" cy="1526738"/>
            <a:chOff x="0" y="0"/>
            <a:chExt cx="2407328" cy="2035650"/>
          </a:xfrm>
        </p:grpSpPr>
        <p:sp>
          <p:nvSpPr>
            <p:cNvPr name="Freeform 17" id="17"/>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6"/>
              <a:stretch>
                <a:fillRect l="0" t="-9302" r="-1" b="-930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B8F6"/>
        </a:solidFill>
      </p:bgPr>
    </p:bg>
    <p:spTree>
      <p:nvGrpSpPr>
        <p:cNvPr id="1" name=""/>
        <p:cNvGrpSpPr/>
        <p:nvPr/>
      </p:nvGrpSpPr>
      <p:grpSpPr>
        <a:xfrm>
          <a:off x="0" y="0"/>
          <a:ext cx="0" cy="0"/>
          <a:chOff x="0" y="0"/>
          <a:chExt cx="0" cy="0"/>
        </a:xfrm>
      </p:grpSpPr>
      <p:grpSp>
        <p:nvGrpSpPr>
          <p:cNvPr name="Group 2" id="2"/>
          <p:cNvGrpSpPr/>
          <p:nvPr/>
        </p:nvGrpSpPr>
        <p:grpSpPr>
          <a:xfrm rot="0">
            <a:off x="2419132" y="3057502"/>
            <a:ext cx="13667964" cy="3592722"/>
            <a:chOff x="0" y="0"/>
            <a:chExt cx="18223952" cy="4790296"/>
          </a:xfrm>
        </p:grpSpPr>
        <p:sp>
          <p:nvSpPr>
            <p:cNvPr name="Freeform 3" id="3"/>
            <p:cNvSpPr/>
            <p:nvPr/>
          </p:nvSpPr>
          <p:spPr>
            <a:xfrm flipH="false" flipV="false" rot="0">
              <a:off x="0" y="0"/>
              <a:ext cx="18223992" cy="4790313"/>
            </a:xfrm>
            <a:custGeom>
              <a:avLst/>
              <a:gdLst/>
              <a:ahLst/>
              <a:cxnLst/>
              <a:rect r="r" b="b" t="t" l="l"/>
              <a:pathLst>
                <a:path h="4790313" w="18223992">
                  <a:moveTo>
                    <a:pt x="0" y="0"/>
                  </a:moveTo>
                  <a:lnTo>
                    <a:pt x="18223992" y="0"/>
                  </a:lnTo>
                  <a:lnTo>
                    <a:pt x="18223992" y="4790313"/>
                  </a:lnTo>
                  <a:lnTo>
                    <a:pt x="0" y="4790313"/>
                  </a:lnTo>
                  <a:lnTo>
                    <a:pt x="0" y="0"/>
                  </a:lnTo>
                  <a:close/>
                </a:path>
              </a:pathLst>
            </a:custGeom>
            <a:blipFill>
              <a:blip r:embed="rId2"/>
              <a:stretch>
                <a:fillRect l="-16" t="0" r="-16" b="0"/>
              </a:stretch>
            </a:blipFill>
          </p:spPr>
        </p:sp>
      </p:grpSp>
      <p:sp>
        <p:nvSpPr>
          <p:cNvPr name="TextBox 4" id="4"/>
          <p:cNvSpPr txBox="true"/>
          <p:nvPr/>
        </p:nvSpPr>
        <p:spPr>
          <a:xfrm rot="0">
            <a:off x="3518008" y="6488300"/>
            <a:ext cx="15305398" cy="483756"/>
          </a:xfrm>
          <a:prstGeom prst="rect">
            <a:avLst/>
          </a:prstGeom>
        </p:spPr>
        <p:txBody>
          <a:bodyPr anchor="t" rtlCol="false" tIns="0" lIns="0" bIns="0" rIns="0">
            <a:spAutoFit/>
          </a:bodyPr>
          <a:lstStyle/>
          <a:p>
            <a:pPr algn="l">
              <a:lnSpc>
                <a:spcPts val="3784"/>
              </a:lnSpc>
            </a:pPr>
            <a:r>
              <a:rPr lang="en-US" sz="2703" spc="-31">
                <a:solidFill>
                  <a:srgbClr val="FFFFFF"/>
                </a:solidFill>
                <a:latin typeface="Poppins"/>
                <a:ea typeface="Poppins"/>
                <a:cs typeface="Poppins"/>
                <a:sym typeface="Poppins"/>
              </a:rPr>
              <a:t>info@thecbf.org.uk www.challengingbehaviour.org.uk ©The CBF 2023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02819" y="366892"/>
            <a:ext cx="17563310" cy="1171216"/>
          </a:xfrm>
          <a:prstGeom prst="rect">
            <a:avLst/>
          </a:prstGeom>
        </p:spPr>
        <p:txBody>
          <a:bodyPr anchor="t" rtlCol="false" tIns="0" lIns="0" bIns="0" rIns="0">
            <a:spAutoFit/>
          </a:bodyPr>
          <a:lstStyle/>
          <a:p>
            <a:pPr algn="l">
              <a:lnSpc>
                <a:spcPts val="8942"/>
              </a:lnSpc>
            </a:pPr>
            <a:r>
              <a:rPr lang="en-US" sz="6700" b="true">
                <a:solidFill>
                  <a:srgbClr val="00B0F0"/>
                </a:solidFill>
                <a:latin typeface="Poppins Bold"/>
                <a:ea typeface="Poppins Bold"/>
                <a:cs typeface="Poppins Bold"/>
                <a:sym typeface="Poppins Bold"/>
              </a:rPr>
              <a:t>What Matters to Me…</a:t>
            </a:r>
            <a:r>
              <a:rPr lang="en-US" b="true" sz="6700" i="true">
                <a:solidFill>
                  <a:srgbClr val="00B0F0"/>
                </a:solidFill>
                <a:latin typeface="Poppins Bold Italics"/>
                <a:ea typeface="Poppins Bold Italics"/>
                <a:cs typeface="Poppins Bold Italics"/>
                <a:sym typeface="Poppins Bold Italics"/>
              </a:rPr>
              <a:t>what's it all about? </a:t>
            </a:r>
          </a:p>
        </p:txBody>
      </p:sp>
      <p:grpSp>
        <p:nvGrpSpPr>
          <p:cNvPr name="Group 3" id="3"/>
          <p:cNvGrpSpPr/>
          <p:nvPr/>
        </p:nvGrpSpPr>
        <p:grpSpPr>
          <a:xfrm rot="0">
            <a:off x="16356552" y="8889488"/>
            <a:ext cx="1805496" cy="1526738"/>
            <a:chOff x="0" y="0"/>
            <a:chExt cx="2407328" cy="2035650"/>
          </a:xfrm>
        </p:grpSpPr>
        <p:sp>
          <p:nvSpPr>
            <p:cNvPr name="Freeform 4" id="4"/>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2"/>
              <a:stretch>
                <a:fillRect l="0" t="-9302" r="-1" b="-9300"/>
              </a:stretch>
            </a:blipFill>
          </p:spPr>
        </p:sp>
      </p:grpSp>
      <p:sp>
        <p:nvSpPr>
          <p:cNvPr name="TextBox 5" id="5"/>
          <p:cNvSpPr txBox="true"/>
          <p:nvPr/>
        </p:nvSpPr>
        <p:spPr>
          <a:xfrm rot="0">
            <a:off x="502819" y="2006231"/>
            <a:ext cx="17090116" cy="3038475"/>
          </a:xfrm>
          <a:prstGeom prst="rect">
            <a:avLst/>
          </a:prstGeom>
        </p:spPr>
        <p:txBody>
          <a:bodyPr anchor="t" rtlCol="false" tIns="0" lIns="0" bIns="0" rIns="0">
            <a:spAutoFit/>
          </a:bodyPr>
          <a:lstStyle/>
          <a:p>
            <a:pPr algn="l" marL="488632" indent="-244316" lvl="1">
              <a:lnSpc>
                <a:spcPts val="3240"/>
              </a:lnSpc>
              <a:buFont typeface="Arial"/>
              <a:buChar char="•"/>
            </a:pPr>
            <a:r>
              <a:rPr lang="en-US" sz="2700">
                <a:solidFill>
                  <a:srgbClr val="000000"/>
                </a:solidFill>
                <a:latin typeface="Poppins"/>
                <a:ea typeface="Poppins"/>
                <a:cs typeface="Poppins"/>
                <a:sym typeface="Poppins"/>
              </a:rPr>
              <a:t>Using direct engagement to seek the </a:t>
            </a:r>
            <a:r>
              <a:rPr lang="en-US" b="true" sz="2700">
                <a:solidFill>
                  <a:srgbClr val="000000"/>
                </a:solidFill>
                <a:latin typeface="Poppins Bold"/>
                <a:ea typeface="Poppins Bold"/>
                <a:cs typeface="Poppins Bold"/>
                <a:sym typeface="Poppins Bold"/>
              </a:rPr>
              <a:t>experiences, preference and views </a:t>
            </a:r>
            <a:r>
              <a:rPr lang="en-US" sz="2700">
                <a:solidFill>
                  <a:srgbClr val="000000"/>
                </a:solidFill>
                <a:latin typeface="Poppins"/>
                <a:ea typeface="Poppins"/>
                <a:cs typeface="Poppins"/>
                <a:sym typeface="Poppins"/>
              </a:rPr>
              <a:t>of young people with severe or profound and multiple learning disabilities (PMLD) and using what we learn to influence policy and shape support and services</a:t>
            </a:r>
          </a:p>
          <a:p>
            <a:pPr algn="l" marL="180975" indent="-90487" lvl="1">
              <a:lnSpc>
                <a:spcPts val="1199"/>
              </a:lnSpc>
            </a:pPr>
          </a:p>
          <a:p>
            <a:pPr algn="l" marL="488632" indent="-244316" lvl="1">
              <a:lnSpc>
                <a:spcPts val="3240"/>
              </a:lnSpc>
              <a:buFont typeface="Arial"/>
              <a:buChar char="•"/>
            </a:pPr>
            <a:r>
              <a:rPr lang="en-US" sz="2700">
                <a:solidFill>
                  <a:srgbClr val="000000"/>
                </a:solidFill>
                <a:latin typeface="Poppins"/>
                <a:ea typeface="Poppins"/>
                <a:cs typeface="Poppins"/>
                <a:sym typeface="Poppins"/>
              </a:rPr>
              <a:t>Focusing on a group of young people who can often be overlooked in consultations or decision-making processes because they communicate in alternative ways such as through body language, facial expressions or using signs and symbols</a:t>
            </a:r>
          </a:p>
          <a:p>
            <a:pPr algn="l" marL="488632" indent="-244316" lvl="1">
              <a:lnSpc>
                <a:spcPts val="3240"/>
              </a:lnSpc>
            </a:pPr>
          </a:p>
        </p:txBody>
      </p:sp>
      <p:sp>
        <p:nvSpPr>
          <p:cNvPr name="TextBox 6" id="6"/>
          <p:cNvSpPr txBox="true"/>
          <p:nvPr/>
        </p:nvSpPr>
        <p:spPr>
          <a:xfrm rot="0">
            <a:off x="4441343" y="5016131"/>
            <a:ext cx="13151593" cy="3857625"/>
          </a:xfrm>
          <a:prstGeom prst="rect">
            <a:avLst/>
          </a:prstGeom>
        </p:spPr>
        <p:txBody>
          <a:bodyPr anchor="t" rtlCol="false" tIns="0" lIns="0" bIns="0" rIns="0">
            <a:spAutoFit/>
          </a:bodyPr>
          <a:lstStyle/>
          <a:p>
            <a:pPr algn="l">
              <a:lnSpc>
                <a:spcPts val="3240"/>
              </a:lnSpc>
            </a:pPr>
            <a:r>
              <a:rPr lang="en-US" sz="2700">
                <a:solidFill>
                  <a:srgbClr val="000000"/>
                </a:solidFill>
                <a:latin typeface="Poppins"/>
                <a:ea typeface="Poppins"/>
                <a:cs typeface="Poppins"/>
                <a:sym typeface="Poppins"/>
              </a:rPr>
              <a:t>This presentation aims to achieve the following:</a:t>
            </a:r>
          </a:p>
          <a:p>
            <a:pPr algn="l">
              <a:lnSpc>
                <a:spcPts val="1199"/>
              </a:lnSpc>
            </a:pPr>
          </a:p>
          <a:p>
            <a:pPr algn="l" marL="1165860" indent="-388620" lvl="2">
              <a:lnSpc>
                <a:spcPts val="3240"/>
              </a:lnSpc>
              <a:buFont typeface="Arial"/>
              <a:buChar char="⚬"/>
            </a:pPr>
            <a:r>
              <a:rPr lang="en-US" sz="2700">
                <a:solidFill>
                  <a:srgbClr val="000000"/>
                </a:solidFill>
                <a:latin typeface="Poppins"/>
                <a:ea typeface="Poppins"/>
                <a:cs typeface="Poppins"/>
                <a:sym typeface="Poppins"/>
              </a:rPr>
              <a:t>Highlight the value and </a:t>
            </a:r>
            <a:r>
              <a:rPr lang="en-US" b="true" sz="2700">
                <a:solidFill>
                  <a:srgbClr val="000000"/>
                </a:solidFill>
                <a:latin typeface="Poppins Bold"/>
                <a:ea typeface="Poppins Bold"/>
                <a:cs typeface="Poppins Bold"/>
                <a:sym typeface="Poppins Bold"/>
              </a:rPr>
              <a:t>importance</a:t>
            </a:r>
            <a:r>
              <a:rPr lang="en-US" sz="2700">
                <a:solidFill>
                  <a:srgbClr val="000000"/>
                </a:solidFill>
                <a:latin typeface="Poppins"/>
                <a:ea typeface="Poppins"/>
                <a:cs typeface="Poppins"/>
                <a:sym typeface="Poppins"/>
              </a:rPr>
              <a:t> of ensuring everyone has opportunities to influence, make choices and be consulted with</a:t>
            </a:r>
          </a:p>
          <a:p>
            <a:pPr algn="l" marL="1165860" indent="-388620" lvl="2">
              <a:lnSpc>
                <a:spcPts val="3240"/>
              </a:lnSpc>
              <a:buFont typeface="Arial"/>
              <a:buChar char="⚬"/>
            </a:pPr>
            <a:r>
              <a:rPr lang="en-US" sz="2700">
                <a:solidFill>
                  <a:srgbClr val="000000"/>
                </a:solidFill>
                <a:latin typeface="Poppins"/>
                <a:ea typeface="Poppins"/>
                <a:cs typeface="Poppins"/>
                <a:sym typeface="Poppins"/>
              </a:rPr>
              <a:t>Shares ideas of </a:t>
            </a:r>
            <a:r>
              <a:rPr lang="en-US" b="true" sz="2700">
                <a:solidFill>
                  <a:srgbClr val="000000"/>
                </a:solidFill>
                <a:latin typeface="Poppins Bold"/>
                <a:ea typeface="Poppins Bold"/>
                <a:cs typeface="Poppins Bold"/>
                <a:sym typeface="Poppins Bold"/>
              </a:rPr>
              <a:t>how</a:t>
            </a:r>
            <a:r>
              <a:rPr lang="en-US" sz="2700">
                <a:solidFill>
                  <a:srgbClr val="000000"/>
                </a:solidFill>
                <a:latin typeface="Poppins"/>
                <a:ea typeface="Poppins"/>
                <a:cs typeface="Poppins"/>
                <a:sym typeface="Poppins"/>
              </a:rPr>
              <a:t> to include people with severe or PMLD in engagement </a:t>
            </a:r>
          </a:p>
          <a:p>
            <a:pPr algn="l" marL="1165860" indent="-388620" lvl="2">
              <a:lnSpc>
                <a:spcPts val="3240"/>
              </a:lnSpc>
              <a:buFont typeface="Arial"/>
              <a:buChar char="⚬"/>
            </a:pPr>
            <a:r>
              <a:rPr lang="en-US" sz="2700">
                <a:solidFill>
                  <a:srgbClr val="000000"/>
                </a:solidFill>
                <a:latin typeface="Poppins"/>
                <a:ea typeface="Poppins"/>
                <a:cs typeface="Poppins"/>
                <a:sym typeface="Poppins"/>
              </a:rPr>
              <a:t>Considers the </a:t>
            </a:r>
            <a:r>
              <a:rPr lang="en-US" b="true" sz="2700">
                <a:solidFill>
                  <a:srgbClr val="000000"/>
                </a:solidFill>
                <a:latin typeface="Poppins Bold"/>
                <a:ea typeface="Poppins Bold"/>
                <a:cs typeface="Poppins Bold"/>
                <a:sym typeface="Poppins Bold"/>
              </a:rPr>
              <a:t>barriers and challenges </a:t>
            </a:r>
          </a:p>
          <a:p>
            <a:pPr algn="l" marL="1165860" indent="-388620" lvl="2">
              <a:lnSpc>
                <a:spcPts val="3240"/>
              </a:lnSpc>
              <a:buFont typeface="Arial"/>
              <a:buChar char="⚬"/>
            </a:pPr>
            <a:r>
              <a:rPr lang="en-US" sz="2700">
                <a:solidFill>
                  <a:srgbClr val="000000"/>
                </a:solidFill>
                <a:latin typeface="Poppins"/>
                <a:ea typeface="Poppins"/>
                <a:cs typeface="Poppins"/>
                <a:sym typeface="Poppins"/>
              </a:rPr>
              <a:t>Inspire services and organisations to </a:t>
            </a:r>
            <a:r>
              <a:rPr lang="en-US" b="true" sz="2700">
                <a:solidFill>
                  <a:srgbClr val="000000"/>
                </a:solidFill>
                <a:latin typeface="Poppins Bold"/>
                <a:ea typeface="Poppins Bold"/>
                <a:cs typeface="Poppins Bold"/>
                <a:sym typeface="Poppins Bold"/>
              </a:rPr>
              <a:t>reflect</a:t>
            </a:r>
            <a:r>
              <a:rPr lang="en-US" sz="2700">
                <a:solidFill>
                  <a:srgbClr val="000000"/>
                </a:solidFill>
                <a:latin typeface="Poppins"/>
                <a:ea typeface="Poppins"/>
                <a:cs typeface="Poppins"/>
                <a:sym typeface="Poppins"/>
              </a:rPr>
              <a:t> on and </a:t>
            </a:r>
            <a:r>
              <a:rPr lang="en-US" b="true" sz="2700">
                <a:solidFill>
                  <a:srgbClr val="000000"/>
                </a:solidFill>
                <a:latin typeface="Poppins Bold"/>
                <a:ea typeface="Poppins Bold"/>
                <a:cs typeface="Poppins Bold"/>
                <a:sym typeface="Poppins Bold"/>
              </a:rPr>
              <a:t>improve</a:t>
            </a:r>
            <a:r>
              <a:rPr lang="en-US" sz="2700">
                <a:solidFill>
                  <a:srgbClr val="000000"/>
                </a:solidFill>
                <a:latin typeface="Poppins"/>
                <a:ea typeface="Poppins"/>
                <a:cs typeface="Poppins"/>
                <a:sym typeface="Poppins"/>
              </a:rPr>
              <a:t> the way they seek the views of people with severe or PMLD </a:t>
            </a:r>
          </a:p>
          <a:p>
            <a:pPr algn="l" marL="1214774" indent="-404925" lvl="2">
              <a:lnSpc>
                <a:spcPts val="3240"/>
              </a:lnSpc>
            </a:pPr>
          </a:p>
        </p:txBody>
      </p:sp>
      <p:sp>
        <p:nvSpPr>
          <p:cNvPr name="Freeform 7" id="7" descr="Bullseye with solid fill"/>
          <p:cNvSpPr/>
          <p:nvPr/>
        </p:nvSpPr>
        <p:spPr>
          <a:xfrm flipH="false" flipV="false" rot="0">
            <a:off x="751116" y="5218555"/>
            <a:ext cx="3461657" cy="2988128"/>
          </a:xfrm>
          <a:custGeom>
            <a:avLst/>
            <a:gdLst/>
            <a:ahLst/>
            <a:cxnLst/>
            <a:rect r="r" b="b" t="t" l="l"/>
            <a:pathLst>
              <a:path h="2988128" w="3461657">
                <a:moveTo>
                  <a:pt x="0" y="0"/>
                </a:moveTo>
                <a:lnTo>
                  <a:pt x="3461656" y="0"/>
                </a:lnTo>
                <a:lnTo>
                  <a:pt x="3461656" y="2988128"/>
                </a:lnTo>
                <a:lnTo>
                  <a:pt x="0" y="2988128"/>
                </a:lnTo>
                <a:lnTo>
                  <a:pt x="0" y="0"/>
                </a:lnTo>
                <a:close/>
              </a:path>
            </a:pathLst>
          </a:custGeom>
          <a:blipFill>
            <a:blip r:embed="rId3">
              <a:extLst>
                <a:ext uri="{96DAC541-7B7A-43D3-8B79-37D633B846F1}">
                  <asvg:svgBlip xmlns:asvg="http://schemas.microsoft.com/office/drawing/2016/SVG/main" r:embed="rId4"/>
                </a:ext>
              </a:extLst>
            </a:blip>
            <a:stretch>
              <a:fillRect l="0" t="-7923" r="0" b="-7923"/>
            </a:stretch>
          </a:blipFill>
        </p:spPr>
      </p:sp>
      <p:sp>
        <p:nvSpPr>
          <p:cNvPr name="AutoShape 8" id="8"/>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394904" y="2937897"/>
            <a:ext cx="6864396" cy="5525065"/>
            <a:chOff x="0" y="0"/>
            <a:chExt cx="1807907" cy="1455161"/>
          </a:xfrm>
        </p:grpSpPr>
        <p:sp>
          <p:nvSpPr>
            <p:cNvPr name="Freeform 3" id="3"/>
            <p:cNvSpPr/>
            <p:nvPr/>
          </p:nvSpPr>
          <p:spPr>
            <a:xfrm flipH="false" flipV="false" rot="0">
              <a:off x="0" y="0"/>
              <a:ext cx="1807907" cy="1455161"/>
            </a:xfrm>
            <a:custGeom>
              <a:avLst/>
              <a:gdLst/>
              <a:ahLst/>
              <a:cxnLst/>
              <a:rect r="r" b="b" t="t" l="l"/>
              <a:pathLst>
                <a:path h="1455161" w="1807907">
                  <a:moveTo>
                    <a:pt x="57520" y="0"/>
                  </a:moveTo>
                  <a:lnTo>
                    <a:pt x="1750387" y="0"/>
                  </a:lnTo>
                  <a:cubicBezTo>
                    <a:pt x="1765642" y="0"/>
                    <a:pt x="1780273" y="6060"/>
                    <a:pt x="1791060" y="16847"/>
                  </a:cubicBezTo>
                  <a:cubicBezTo>
                    <a:pt x="1801847" y="27634"/>
                    <a:pt x="1807907" y="42265"/>
                    <a:pt x="1807907" y="57520"/>
                  </a:cubicBezTo>
                  <a:lnTo>
                    <a:pt x="1807907" y="1397642"/>
                  </a:lnTo>
                  <a:cubicBezTo>
                    <a:pt x="1807907" y="1429409"/>
                    <a:pt x="1782154" y="1455161"/>
                    <a:pt x="1750387" y="1455161"/>
                  </a:cubicBezTo>
                  <a:lnTo>
                    <a:pt x="57520" y="1455161"/>
                  </a:lnTo>
                  <a:cubicBezTo>
                    <a:pt x="42265" y="1455161"/>
                    <a:pt x="27634" y="1449101"/>
                    <a:pt x="16847" y="1438314"/>
                  </a:cubicBezTo>
                  <a:cubicBezTo>
                    <a:pt x="6060" y="1427527"/>
                    <a:pt x="0" y="1412897"/>
                    <a:pt x="0" y="1397642"/>
                  </a:cubicBezTo>
                  <a:lnTo>
                    <a:pt x="0" y="57520"/>
                  </a:lnTo>
                  <a:cubicBezTo>
                    <a:pt x="0" y="25752"/>
                    <a:pt x="25752" y="0"/>
                    <a:pt x="57520" y="0"/>
                  </a:cubicBezTo>
                  <a:close/>
                </a:path>
              </a:pathLst>
            </a:custGeom>
            <a:solidFill>
              <a:srgbClr val="D0F0FB"/>
            </a:solidFill>
            <a:ln w="38100" cap="rnd">
              <a:solidFill>
                <a:srgbClr val="00B8F6"/>
              </a:solidFill>
              <a:prstDash val="solid"/>
              <a:round/>
            </a:ln>
          </p:spPr>
        </p:sp>
        <p:sp>
          <p:nvSpPr>
            <p:cNvPr name="TextBox 4" id="4"/>
            <p:cNvSpPr txBox="true"/>
            <p:nvPr/>
          </p:nvSpPr>
          <p:spPr>
            <a:xfrm>
              <a:off x="0" y="-57150"/>
              <a:ext cx="1807907" cy="1512311"/>
            </a:xfrm>
            <a:prstGeom prst="rect">
              <a:avLst/>
            </a:prstGeom>
          </p:spPr>
          <p:txBody>
            <a:bodyPr anchor="ctr" rtlCol="false" tIns="50800" lIns="50800" bIns="50800" rIns="50800"/>
            <a:lstStyle/>
            <a:p>
              <a:pPr algn="ctr">
                <a:lnSpc>
                  <a:spcPts val="2941"/>
                </a:lnSpc>
              </a:pPr>
            </a:p>
          </p:txBody>
        </p:sp>
      </p:grpSp>
      <p:sp>
        <p:nvSpPr>
          <p:cNvPr name="TextBox 5" id="5"/>
          <p:cNvSpPr txBox="true"/>
          <p:nvPr/>
        </p:nvSpPr>
        <p:spPr>
          <a:xfrm rot="0">
            <a:off x="580963" y="348020"/>
            <a:ext cx="13842554" cy="1189911"/>
          </a:xfrm>
          <a:prstGeom prst="rect">
            <a:avLst/>
          </a:prstGeom>
        </p:spPr>
        <p:txBody>
          <a:bodyPr anchor="t" rtlCol="false" tIns="0" lIns="0" bIns="0" rIns="0">
            <a:spAutoFit/>
          </a:bodyPr>
          <a:lstStyle/>
          <a:p>
            <a:pPr algn="l">
              <a:lnSpc>
                <a:spcPts val="9170"/>
              </a:lnSpc>
            </a:pPr>
            <a:r>
              <a:rPr lang="en-US" sz="6699" b="true">
                <a:solidFill>
                  <a:srgbClr val="00B8F6"/>
                </a:solidFill>
                <a:latin typeface="Poppins Bold"/>
                <a:ea typeface="Poppins Bold"/>
                <a:cs typeface="Poppins Bold"/>
                <a:sym typeface="Poppins Bold"/>
              </a:rPr>
              <a:t>Why is this important?</a:t>
            </a:r>
          </a:p>
        </p:txBody>
      </p:sp>
      <p:sp>
        <p:nvSpPr>
          <p:cNvPr name="Freeform 6" id="6" descr="Thought bubble outline"/>
          <p:cNvSpPr/>
          <p:nvPr/>
        </p:nvSpPr>
        <p:spPr>
          <a:xfrm flipH="false" flipV="false" rot="0">
            <a:off x="15373659" y="214"/>
            <a:ext cx="2914341" cy="3123180"/>
          </a:xfrm>
          <a:custGeom>
            <a:avLst/>
            <a:gdLst/>
            <a:ahLst/>
            <a:cxnLst/>
            <a:rect r="r" b="b" t="t" l="l"/>
            <a:pathLst>
              <a:path h="3123180" w="2914341">
                <a:moveTo>
                  <a:pt x="0" y="0"/>
                </a:moveTo>
                <a:lnTo>
                  <a:pt x="2914341" y="0"/>
                </a:lnTo>
                <a:lnTo>
                  <a:pt x="2914341" y="3123180"/>
                </a:lnTo>
                <a:lnTo>
                  <a:pt x="0" y="3123180"/>
                </a:lnTo>
                <a:lnTo>
                  <a:pt x="0" y="0"/>
                </a:lnTo>
                <a:close/>
              </a:path>
            </a:pathLst>
          </a:custGeom>
          <a:blipFill>
            <a:blip r:embed="rId2">
              <a:extLst>
                <a:ext uri="{96DAC541-7B7A-43D3-8B79-37D633B846F1}">
                  <asvg:svgBlip xmlns:asvg="http://schemas.microsoft.com/office/drawing/2016/SVG/main" r:embed="rId3"/>
                </a:ext>
              </a:extLst>
            </a:blip>
            <a:stretch>
              <a:fillRect l="-3582" t="0" r="-3582" b="0"/>
            </a:stretch>
          </a:blipFill>
        </p:spPr>
      </p:sp>
      <p:sp>
        <p:nvSpPr>
          <p:cNvPr name="Freeform 7" id="7" descr="Question Mark with solid fill"/>
          <p:cNvSpPr/>
          <p:nvPr/>
        </p:nvSpPr>
        <p:spPr>
          <a:xfrm flipH="false" flipV="false" rot="0">
            <a:off x="16263169" y="734197"/>
            <a:ext cx="1135321" cy="927631"/>
          </a:xfrm>
          <a:custGeom>
            <a:avLst/>
            <a:gdLst/>
            <a:ahLst/>
            <a:cxnLst/>
            <a:rect r="r" b="b" t="t" l="l"/>
            <a:pathLst>
              <a:path h="927631" w="1135321">
                <a:moveTo>
                  <a:pt x="0" y="0"/>
                </a:moveTo>
                <a:lnTo>
                  <a:pt x="1135321" y="0"/>
                </a:lnTo>
                <a:lnTo>
                  <a:pt x="1135321" y="927631"/>
                </a:lnTo>
                <a:lnTo>
                  <a:pt x="0" y="927631"/>
                </a:lnTo>
                <a:lnTo>
                  <a:pt x="0" y="0"/>
                </a:lnTo>
                <a:close/>
              </a:path>
            </a:pathLst>
          </a:custGeom>
          <a:blipFill>
            <a:blip r:embed="rId4">
              <a:extLst>
                <a:ext uri="{96DAC541-7B7A-43D3-8B79-37D633B846F1}">
                  <asvg:svgBlip xmlns:asvg="http://schemas.microsoft.com/office/drawing/2016/SVG/main" r:embed="rId5"/>
                </a:ext>
              </a:extLst>
            </a:blip>
            <a:stretch>
              <a:fillRect l="0" t="-11194" r="0" b="-11194"/>
            </a:stretch>
          </a:blipFill>
        </p:spPr>
      </p:sp>
      <p:sp>
        <p:nvSpPr>
          <p:cNvPr name="TextBox 8" id="8"/>
          <p:cNvSpPr txBox="true"/>
          <p:nvPr/>
        </p:nvSpPr>
        <p:spPr>
          <a:xfrm rot="0">
            <a:off x="580963" y="1795463"/>
            <a:ext cx="9588036" cy="6667500"/>
          </a:xfrm>
          <a:prstGeom prst="rect">
            <a:avLst/>
          </a:prstGeom>
        </p:spPr>
        <p:txBody>
          <a:bodyPr anchor="t" rtlCol="false" tIns="0" lIns="0" bIns="0" rIns="0">
            <a:spAutoFit/>
          </a:bodyPr>
          <a:lstStyle/>
          <a:p>
            <a:pPr algn="l">
              <a:lnSpc>
                <a:spcPts val="3239"/>
              </a:lnSpc>
            </a:pPr>
            <a:r>
              <a:rPr lang="en-US" sz="2699" b="true">
                <a:solidFill>
                  <a:srgbClr val="000000"/>
                </a:solidFill>
                <a:latin typeface="Poppins Medium"/>
                <a:ea typeface="Poppins Medium"/>
                <a:cs typeface="Poppins Medium"/>
                <a:sym typeface="Poppins Medium"/>
              </a:rPr>
              <a:t>For people with severe or profound and multiple learning disabilties:</a:t>
            </a:r>
          </a:p>
          <a:p>
            <a:pPr algn="l">
              <a:lnSpc>
                <a:spcPts val="1199"/>
              </a:lnSpc>
            </a:pP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Because it is their right!</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Improves the services and support they receive</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Provides more person-centred care </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Sense of autonomy and control in influencing their lives</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They will likely rely heavily on accessing statutory services, they should be involved in shaping that when public consultations are run</a:t>
            </a:r>
          </a:p>
          <a:p>
            <a:pPr algn="l">
              <a:lnSpc>
                <a:spcPts val="1679"/>
              </a:lnSpc>
            </a:pPr>
          </a:p>
          <a:p>
            <a:pPr algn="l">
              <a:lnSpc>
                <a:spcPts val="3239"/>
              </a:lnSpc>
            </a:pPr>
            <a:r>
              <a:rPr lang="en-US" b="true" sz="2699">
                <a:solidFill>
                  <a:srgbClr val="000000"/>
                </a:solidFill>
                <a:latin typeface="Poppins Medium"/>
                <a:ea typeface="Poppins Medium"/>
                <a:cs typeface="Poppins Medium"/>
                <a:sym typeface="Poppins Medium"/>
              </a:rPr>
              <a:t>For organisations or services:</a:t>
            </a:r>
          </a:p>
          <a:p>
            <a:pPr algn="l" marL="180975" indent="-90487" lvl="1">
              <a:lnSpc>
                <a:spcPts val="1199"/>
              </a:lnSpc>
            </a:pP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Embeds a culture of true co-production and meaningful engagement</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Improves the services and support they deliver </a:t>
            </a:r>
          </a:p>
          <a:p>
            <a:pPr algn="l" marL="488631" indent="-244316" lvl="1">
              <a:lnSpc>
                <a:spcPts val="3239"/>
              </a:lnSpc>
              <a:buFont typeface="Arial"/>
              <a:buChar char="•"/>
            </a:pPr>
            <a:r>
              <a:rPr lang="en-US" b="true" sz="2699">
                <a:solidFill>
                  <a:srgbClr val="000000"/>
                </a:solidFill>
                <a:latin typeface="Poppins Medium"/>
                <a:ea typeface="Poppins Medium"/>
                <a:cs typeface="Poppins Medium"/>
                <a:sym typeface="Poppins Medium"/>
              </a:rPr>
              <a:t>Fosters trust and builds relationships </a:t>
            </a:r>
          </a:p>
        </p:txBody>
      </p:sp>
      <p:grpSp>
        <p:nvGrpSpPr>
          <p:cNvPr name="Group 9" id="9"/>
          <p:cNvGrpSpPr/>
          <p:nvPr/>
        </p:nvGrpSpPr>
        <p:grpSpPr>
          <a:xfrm rot="0">
            <a:off x="16356552" y="8889488"/>
            <a:ext cx="1805496" cy="1526738"/>
            <a:chOff x="0" y="0"/>
            <a:chExt cx="2407328" cy="2035650"/>
          </a:xfrm>
        </p:grpSpPr>
        <p:sp>
          <p:nvSpPr>
            <p:cNvPr name="Freeform 10" id="10"/>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6"/>
              <a:stretch>
                <a:fillRect l="0" t="-9302" r="-1" b="-9300"/>
              </a:stretch>
            </a:blipFill>
          </p:spPr>
        </p:sp>
      </p:grpSp>
      <p:sp>
        <p:nvSpPr>
          <p:cNvPr name="TextBox 11" id="11"/>
          <p:cNvSpPr txBox="true"/>
          <p:nvPr/>
        </p:nvSpPr>
        <p:spPr>
          <a:xfrm rot="0">
            <a:off x="10738756" y="3103003"/>
            <a:ext cx="6473684" cy="5034915"/>
          </a:xfrm>
          <a:prstGeom prst="rect">
            <a:avLst/>
          </a:prstGeom>
        </p:spPr>
        <p:txBody>
          <a:bodyPr anchor="t" rtlCol="false" tIns="0" lIns="0" bIns="0" rIns="0">
            <a:spAutoFit/>
          </a:bodyPr>
          <a:lstStyle/>
          <a:p>
            <a:pPr algn="l">
              <a:lnSpc>
                <a:spcPts val="3359"/>
              </a:lnSpc>
            </a:pPr>
            <a:r>
              <a:rPr lang="en-US" sz="2399" b="true">
                <a:solidFill>
                  <a:srgbClr val="000000"/>
                </a:solidFill>
                <a:latin typeface="Poppins Bold"/>
                <a:ea typeface="Poppins Bold"/>
                <a:cs typeface="Poppins Bold"/>
                <a:sym typeface="Poppins Bold"/>
              </a:rPr>
              <a:t>And because it’s the law.......</a:t>
            </a:r>
          </a:p>
          <a:p>
            <a:pPr algn="l">
              <a:lnSpc>
                <a:spcPts val="1679"/>
              </a:lnSpc>
            </a:pPr>
          </a:p>
          <a:p>
            <a:pPr algn="l">
              <a:lnSpc>
                <a:spcPts val="3359"/>
              </a:lnSpc>
            </a:pPr>
            <a:r>
              <a:rPr lang="en-US" sz="2399" b="true">
                <a:solidFill>
                  <a:srgbClr val="000000"/>
                </a:solidFill>
                <a:latin typeface="Poppins Bold"/>
                <a:ea typeface="Poppins Bold"/>
                <a:cs typeface="Poppins Bold"/>
                <a:sym typeface="Poppins Bold"/>
              </a:rPr>
              <a:t>Children and Families Act 2014</a:t>
            </a:r>
            <a:r>
              <a:rPr lang="en-US" sz="2399">
                <a:solidFill>
                  <a:srgbClr val="000000"/>
                </a:solidFill>
                <a:latin typeface="Poppins"/>
                <a:ea typeface="Poppins"/>
                <a:cs typeface="Poppins"/>
                <a:sym typeface="Poppins"/>
              </a:rPr>
              <a:t> – Local Authorities should ensure that children, their parents and young people are involved in discussions and decisions about their individual supp</a:t>
            </a:r>
            <a:r>
              <a:rPr lang="en-US" sz="2399">
                <a:solidFill>
                  <a:srgbClr val="000000"/>
                </a:solidFill>
                <a:latin typeface="Poppins"/>
                <a:ea typeface="Poppins"/>
                <a:cs typeface="Poppins"/>
                <a:sym typeface="Poppins"/>
              </a:rPr>
              <a:t>ort and local provision.</a:t>
            </a:r>
          </a:p>
          <a:p>
            <a:pPr algn="l">
              <a:lnSpc>
                <a:spcPts val="1679"/>
              </a:lnSpc>
            </a:pPr>
          </a:p>
          <a:p>
            <a:pPr algn="l">
              <a:lnSpc>
                <a:spcPts val="3359"/>
              </a:lnSpc>
            </a:pPr>
            <a:r>
              <a:rPr lang="en-US" sz="2399" b="true">
                <a:solidFill>
                  <a:srgbClr val="000000"/>
                </a:solidFill>
                <a:latin typeface="Poppins Bold"/>
                <a:ea typeface="Poppins Bold"/>
                <a:cs typeface="Poppins Bold"/>
                <a:sym typeface="Poppins Bold"/>
              </a:rPr>
              <a:t>The Equality Act 2010</a:t>
            </a:r>
            <a:r>
              <a:rPr lang="en-US" sz="2399">
                <a:solidFill>
                  <a:srgbClr val="000000"/>
                </a:solidFill>
                <a:latin typeface="Poppins"/>
                <a:ea typeface="Poppins"/>
                <a:cs typeface="Poppins"/>
                <a:sym typeface="Poppins"/>
              </a:rPr>
              <a:t> – Disabled children and young people are not discriminated against and have equal opportunities to participate in all aspects of life.</a:t>
            </a:r>
          </a:p>
        </p:txBody>
      </p:sp>
      <p:sp>
        <p:nvSpPr>
          <p:cNvPr name="AutoShape 12" id="12"/>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75174" y="348020"/>
            <a:ext cx="13975346" cy="1189910"/>
          </a:xfrm>
          <a:prstGeom prst="rect">
            <a:avLst/>
          </a:prstGeom>
        </p:spPr>
        <p:txBody>
          <a:bodyPr anchor="t" rtlCol="false" tIns="0" lIns="0" bIns="0" rIns="0">
            <a:spAutoFit/>
          </a:bodyPr>
          <a:lstStyle/>
          <a:p>
            <a:pPr algn="l">
              <a:lnSpc>
                <a:spcPts val="9170"/>
              </a:lnSpc>
            </a:pPr>
            <a:r>
              <a:rPr lang="en-US" sz="6700" b="true">
                <a:solidFill>
                  <a:srgbClr val="00B8F6"/>
                </a:solidFill>
                <a:latin typeface="Poppins Bold"/>
                <a:ea typeface="Poppins Bold"/>
                <a:cs typeface="Poppins Bold"/>
                <a:sym typeface="Poppins Bold"/>
              </a:rPr>
              <a:t>Initial thoughts....</a:t>
            </a:r>
          </a:p>
        </p:txBody>
      </p:sp>
      <p:grpSp>
        <p:nvGrpSpPr>
          <p:cNvPr name="Group 3" id="3"/>
          <p:cNvGrpSpPr/>
          <p:nvPr/>
        </p:nvGrpSpPr>
        <p:grpSpPr>
          <a:xfrm rot="0">
            <a:off x="1376459" y="2157283"/>
            <a:ext cx="14635153" cy="4789161"/>
            <a:chOff x="0" y="0"/>
            <a:chExt cx="3854526" cy="1261343"/>
          </a:xfrm>
        </p:grpSpPr>
        <p:sp>
          <p:nvSpPr>
            <p:cNvPr name="Freeform 4" id="4"/>
            <p:cNvSpPr/>
            <p:nvPr/>
          </p:nvSpPr>
          <p:spPr>
            <a:xfrm flipH="false" flipV="false" rot="0">
              <a:off x="0" y="0"/>
              <a:ext cx="3854526" cy="1261343"/>
            </a:xfrm>
            <a:custGeom>
              <a:avLst/>
              <a:gdLst/>
              <a:ahLst/>
              <a:cxnLst/>
              <a:rect r="r" b="b" t="t" l="l"/>
              <a:pathLst>
                <a:path h="1261343" w="3854526">
                  <a:moveTo>
                    <a:pt x="26979" y="0"/>
                  </a:moveTo>
                  <a:lnTo>
                    <a:pt x="3827547" y="0"/>
                  </a:lnTo>
                  <a:cubicBezTo>
                    <a:pt x="3834702" y="0"/>
                    <a:pt x="3841565" y="2842"/>
                    <a:pt x="3846624" y="7902"/>
                  </a:cubicBezTo>
                  <a:cubicBezTo>
                    <a:pt x="3851684" y="12961"/>
                    <a:pt x="3854526" y="19824"/>
                    <a:pt x="3854526" y="26979"/>
                  </a:cubicBezTo>
                  <a:lnTo>
                    <a:pt x="3854526" y="1234364"/>
                  </a:lnTo>
                  <a:cubicBezTo>
                    <a:pt x="3854526" y="1249264"/>
                    <a:pt x="3842447" y="1261343"/>
                    <a:pt x="3827547" y="1261343"/>
                  </a:cubicBezTo>
                  <a:lnTo>
                    <a:pt x="26979" y="1261343"/>
                  </a:lnTo>
                  <a:cubicBezTo>
                    <a:pt x="12079" y="1261343"/>
                    <a:pt x="0" y="1249264"/>
                    <a:pt x="0" y="1234364"/>
                  </a:cubicBezTo>
                  <a:lnTo>
                    <a:pt x="0" y="26979"/>
                  </a:lnTo>
                  <a:cubicBezTo>
                    <a:pt x="0" y="12079"/>
                    <a:pt x="12079" y="0"/>
                    <a:pt x="26979" y="0"/>
                  </a:cubicBezTo>
                  <a:close/>
                </a:path>
              </a:pathLst>
            </a:custGeom>
            <a:solidFill>
              <a:srgbClr val="D0F0FB"/>
            </a:solidFill>
            <a:ln w="38100" cap="rnd">
              <a:solidFill>
                <a:srgbClr val="00B8F6"/>
              </a:solidFill>
              <a:prstDash val="solid"/>
              <a:round/>
            </a:ln>
          </p:spPr>
        </p:sp>
        <p:sp>
          <p:nvSpPr>
            <p:cNvPr name="TextBox 5" id="5"/>
            <p:cNvSpPr txBox="true"/>
            <p:nvPr/>
          </p:nvSpPr>
          <p:spPr>
            <a:xfrm>
              <a:off x="0" y="-57150"/>
              <a:ext cx="3854526" cy="1318493"/>
            </a:xfrm>
            <a:prstGeom prst="rect">
              <a:avLst/>
            </a:prstGeom>
          </p:spPr>
          <p:txBody>
            <a:bodyPr anchor="ctr" rtlCol="false" tIns="50800" lIns="50800" bIns="50800" rIns="50800"/>
            <a:lstStyle/>
            <a:p>
              <a:pPr algn="ctr">
                <a:lnSpc>
                  <a:spcPts val="2941"/>
                </a:lnSpc>
              </a:pPr>
            </a:p>
          </p:txBody>
        </p:sp>
      </p:grpSp>
      <p:sp>
        <p:nvSpPr>
          <p:cNvPr name="TextBox 6" id="6"/>
          <p:cNvSpPr txBox="true"/>
          <p:nvPr/>
        </p:nvSpPr>
        <p:spPr>
          <a:xfrm rot="0">
            <a:off x="1225162" y="7413169"/>
            <a:ext cx="15841419" cy="1076325"/>
          </a:xfrm>
          <a:prstGeom prst="rect">
            <a:avLst/>
          </a:prstGeom>
        </p:spPr>
        <p:txBody>
          <a:bodyPr anchor="t" rtlCol="false" tIns="0" lIns="0" bIns="0" rIns="0">
            <a:spAutoFit/>
          </a:bodyPr>
          <a:lstStyle/>
          <a:p>
            <a:pPr algn="ctr">
              <a:lnSpc>
                <a:spcPts val="2879"/>
              </a:lnSpc>
            </a:pPr>
            <a:r>
              <a:rPr lang="en-US" sz="2400" b="true">
                <a:solidFill>
                  <a:srgbClr val="000000"/>
                </a:solidFill>
                <a:latin typeface="Poppins Medium"/>
                <a:ea typeface="Poppins Medium"/>
                <a:cs typeface="Poppins Medium"/>
                <a:sym typeface="Poppins Medium"/>
              </a:rPr>
              <a:t>Use the What Matters to Me </a:t>
            </a:r>
            <a:r>
              <a:rPr lang="en-US" b="true" sz="2400" u="sng">
                <a:solidFill>
                  <a:srgbClr val="005ADD"/>
                </a:solidFill>
                <a:latin typeface="Poppins Medium"/>
                <a:ea typeface="Poppins Medium"/>
                <a:cs typeface="Poppins Medium"/>
                <a:sym typeface="Poppins Medium"/>
                <a:hlinkClick r:id="rId2" tooltip="https://www.challengingbehaviour.org.uk/wp-content/uploads/2025/06/WMM-Toolkit-Checklist.pdf"/>
              </a:rPr>
              <a:t>reflection checklist</a:t>
            </a:r>
            <a:r>
              <a:rPr lang="en-US" sz="2400" b="true">
                <a:solidFill>
                  <a:srgbClr val="000000"/>
                </a:solidFill>
                <a:latin typeface="Poppins Medium"/>
                <a:ea typeface="Poppins Medium"/>
                <a:cs typeface="Poppins Medium"/>
                <a:sym typeface="Poppins Medium"/>
              </a:rPr>
              <a:t> to think about this in more detail</a:t>
            </a:r>
          </a:p>
          <a:p>
            <a:pPr algn="ctr">
              <a:lnSpc>
                <a:spcPts val="2879"/>
              </a:lnSpc>
            </a:pPr>
          </a:p>
          <a:p>
            <a:pPr algn="ctr">
              <a:lnSpc>
                <a:spcPts val="2640"/>
              </a:lnSpc>
            </a:pPr>
            <a:r>
              <a:rPr lang="en-US" sz="2200" b="true">
                <a:solidFill>
                  <a:srgbClr val="000000"/>
                </a:solidFill>
                <a:latin typeface="Poppins Medium"/>
                <a:ea typeface="Poppins Medium"/>
                <a:cs typeface="Poppins Medium"/>
                <a:sym typeface="Poppins Medium"/>
              </a:rPr>
              <a:t>(not all above will be relevant – apply to your area of practice)</a:t>
            </a:r>
          </a:p>
        </p:txBody>
      </p:sp>
      <p:grpSp>
        <p:nvGrpSpPr>
          <p:cNvPr name="Group 7" id="7"/>
          <p:cNvGrpSpPr/>
          <p:nvPr/>
        </p:nvGrpSpPr>
        <p:grpSpPr>
          <a:xfrm rot="0">
            <a:off x="16356552" y="8889488"/>
            <a:ext cx="1805496" cy="1526738"/>
            <a:chOff x="0" y="0"/>
            <a:chExt cx="2407328" cy="2035650"/>
          </a:xfrm>
        </p:grpSpPr>
        <p:sp>
          <p:nvSpPr>
            <p:cNvPr name="Freeform 8" id="8"/>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3"/>
              <a:stretch>
                <a:fillRect l="0" t="-9302" r="-1" b="-9300"/>
              </a:stretch>
            </a:blipFill>
          </p:spPr>
        </p:sp>
      </p:grpSp>
      <p:sp>
        <p:nvSpPr>
          <p:cNvPr name="TextBox 9" id="9"/>
          <p:cNvSpPr txBox="true"/>
          <p:nvPr/>
        </p:nvSpPr>
        <p:spPr>
          <a:xfrm rot="0">
            <a:off x="1575559" y="2624311"/>
            <a:ext cx="15136883" cy="3855720"/>
          </a:xfrm>
          <a:prstGeom prst="rect">
            <a:avLst/>
          </a:prstGeom>
        </p:spPr>
        <p:txBody>
          <a:bodyPr anchor="t" rtlCol="false" tIns="0" lIns="0" bIns="0" rIns="0">
            <a:spAutoFit/>
          </a:bodyPr>
          <a:lstStyle/>
          <a:p>
            <a:pPr algn="l" marL="582928" indent="-291464" lvl="1">
              <a:lnSpc>
                <a:spcPts val="3779"/>
              </a:lnSpc>
              <a:buFont typeface="Arial"/>
              <a:buChar char="•"/>
            </a:pPr>
            <a:r>
              <a:rPr lang="en-US" sz="2699">
                <a:solidFill>
                  <a:srgbClr val="000000"/>
                </a:solidFill>
                <a:latin typeface="Poppins"/>
                <a:ea typeface="Poppins"/>
                <a:cs typeface="Poppins"/>
                <a:sym typeface="Poppins"/>
              </a:rPr>
              <a:t>What steps are in place already for you to engage with severe or profound and multiple learning disabilities?</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Is there representation on v</a:t>
            </a:r>
            <a:r>
              <a:rPr lang="en-US" sz="2699">
                <a:solidFill>
                  <a:srgbClr val="000000"/>
                </a:solidFill>
                <a:latin typeface="Poppins"/>
                <a:ea typeface="Poppins"/>
                <a:cs typeface="Poppins"/>
                <a:sym typeface="Poppins"/>
              </a:rPr>
              <a:t>oice boards/learning disability partnership boards/forums (or equivalent)</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Could this be expanded on? </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How inclusive are your public consultations? Are they restricted to just online/written/verbal contributions?</a:t>
            </a:r>
          </a:p>
        </p:txBody>
      </p:sp>
      <p:sp>
        <p:nvSpPr>
          <p:cNvPr name="AutoShape 10" id="10"/>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72089" y="2502448"/>
            <a:ext cx="10993401" cy="5282104"/>
            <a:chOff x="0" y="0"/>
            <a:chExt cx="14657868" cy="7042805"/>
          </a:xfrm>
        </p:grpSpPr>
        <p:grpSp>
          <p:nvGrpSpPr>
            <p:cNvPr name="Group 3" id="3"/>
            <p:cNvGrpSpPr/>
            <p:nvPr/>
          </p:nvGrpSpPr>
          <p:grpSpPr>
            <a:xfrm rot="0">
              <a:off x="0" y="681810"/>
              <a:ext cx="5232188" cy="5232188"/>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8F6"/>
              </a:solidFill>
              <a:ln w="123825" cap="sq">
                <a:solidFill>
                  <a:srgbClr val="FFEB34"/>
                </a:solidFill>
                <a:prstDash val="solid"/>
                <a:miter/>
              </a:ln>
            </p:spPr>
          </p:sp>
          <p:sp>
            <p:nvSpPr>
              <p:cNvPr name="TextBox 5" id="5"/>
              <p:cNvSpPr txBox="true"/>
              <p:nvPr/>
            </p:nvSpPr>
            <p:spPr>
              <a:xfrm>
                <a:off x="76200" y="9525"/>
                <a:ext cx="660400" cy="727075"/>
              </a:xfrm>
              <a:prstGeom prst="rect">
                <a:avLst/>
              </a:prstGeom>
            </p:spPr>
            <p:txBody>
              <a:bodyPr anchor="ctr" rtlCol="false" tIns="54997" lIns="54997" bIns="54997" rIns="54997"/>
              <a:lstStyle/>
              <a:p>
                <a:pPr algn="ctr">
                  <a:lnSpc>
                    <a:spcPts val="3107"/>
                  </a:lnSpc>
                </a:pPr>
                <a:r>
                  <a:rPr lang="en-US" sz="2219" b="true">
                    <a:solidFill>
                      <a:srgbClr val="005ADD"/>
                    </a:solidFill>
                    <a:latin typeface="Poppins Bold"/>
                    <a:ea typeface="Poppins Bold"/>
                    <a:cs typeface="Poppins Bold"/>
                    <a:sym typeface="Poppins Bold"/>
                  </a:rPr>
                  <a:t>Finding out what matters</a:t>
                </a:r>
              </a:p>
            </p:txBody>
          </p:sp>
        </p:grpSp>
        <p:grpSp>
          <p:nvGrpSpPr>
            <p:cNvPr name="Group 6" id="6"/>
            <p:cNvGrpSpPr/>
            <p:nvPr/>
          </p:nvGrpSpPr>
          <p:grpSpPr>
            <a:xfrm rot="0">
              <a:off x="9143268" y="88394"/>
              <a:ext cx="5514600" cy="1060768"/>
              <a:chOff x="0" y="0"/>
              <a:chExt cx="1290259" cy="248189"/>
            </a:xfrm>
          </p:grpSpPr>
          <p:sp>
            <p:nvSpPr>
              <p:cNvPr name="Freeform 7" id="7"/>
              <p:cNvSpPr/>
              <p:nvPr/>
            </p:nvSpPr>
            <p:spPr>
              <a:xfrm flipH="false" flipV="false" rot="0">
                <a:off x="0" y="0"/>
                <a:ext cx="1290259" cy="248189"/>
              </a:xfrm>
              <a:custGeom>
                <a:avLst/>
                <a:gdLst/>
                <a:ahLst/>
                <a:cxnLst/>
                <a:rect r="r" b="b" t="t" l="l"/>
                <a:pathLst>
                  <a:path h="248189" w="1290259">
                    <a:moveTo>
                      <a:pt x="47741" y="0"/>
                    </a:moveTo>
                    <a:lnTo>
                      <a:pt x="1242519" y="0"/>
                    </a:lnTo>
                    <a:cubicBezTo>
                      <a:pt x="1268885" y="0"/>
                      <a:pt x="1290259" y="21374"/>
                      <a:pt x="1290259" y="47741"/>
                    </a:cubicBezTo>
                    <a:lnTo>
                      <a:pt x="1290259" y="200449"/>
                    </a:lnTo>
                    <a:cubicBezTo>
                      <a:pt x="1290259" y="213110"/>
                      <a:pt x="1285229" y="225253"/>
                      <a:pt x="1276276" y="234206"/>
                    </a:cubicBezTo>
                    <a:cubicBezTo>
                      <a:pt x="1267323" y="243160"/>
                      <a:pt x="1255180" y="248189"/>
                      <a:pt x="1242519" y="248189"/>
                    </a:cubicBezTo>
                    <a:lnTo>
                      <a:pt x="47741" y="248189"/>
                    </a:lnTo>
                    <a:cubicBezTo>
                      <a:pt x="35079" y="248189"/>
                      <a:pt x="22936" y="243160"/>
                      <a:pt x="13983" y="234206"/>
                    </a:cubicBezTo>
                    <a:cubicBezTo>
                      <a:pt x="5030" y="225253"/>
                      <a:pt x="0" y="213110"/>
                      <a:pt x="0" y="200449"/>
                    </a:cubicBezTo>
                    <a:lnTo>
                      <a:pt x="0" y="47741"/>
                    </a:lnTo>
                    <a:cubicBezTo>
                      <a:pt x="0" y="21374"/>
                      <a:pt x="21374" y="0"/>
                      <a:pt x="47741" y="0"/>
                    </a:cubicBezTo>
                    <a:close/>
                  </a:path>
                </a:pathLst>
              </a:custGeom>
              <a:solidFill>
                <a:srgbClr val="00B8F6"/>
              </a:solidFill>
            </p:spPr>
          </p:sp>
          <p:sp>
            <p:nvSpPr>
              <p:cNvPr name="TextBox 8" id="8"/>
              <p:cNvSpPr txBox="true"/>
              <p:nvPr/>
            </p:nvSpPr>
            <p:spPr>
              <a:xfrm>
                <a:off x="0" y="-38100"/>
                <a:ext cx="1290259" cy="286289"/>
              </a:xfrm>
              <a:prstGeom prst="rect">
                <a:avLst/>
              </a:prstGeom>
            </p:spPr>
            <p:txBody>
              <a:bodyPr anchor="ctr" rtlCol="false" tIns="59923" lIns="59923" bIns="59923" rIns="59923"/>
              <a:lstStyle/>
              <a:p>
                <a:pPr algn="ctr">
                  <a:lnSpc>
                    <a:spcPts val="1553"/>
                  </a:lnSpc>
                </a:pPr>
              </a:p>
            </p:txBody>
          </p:sp>
        </p:grpSp>
        <p:grpSp>
          <p:nvGrpSpPr>
            <p:cNvPr name="Group 9" id="9"/>
            <p:cNvGrpSpPr/>
            <p:nvPr/>
          </p:nvGrpSpPr>
          <p:grpSpPr>
            <a:xfrm rot="0">
              <a:off x="8499926" y="0"/>
              <a:ext cx="1286683" cy="1237555"/>
              <a:chOff x="0" y="0"/>
              <a:chExt cx="845066" cy="812800"/>
            </a:xfrm>
          </p:grpSpPr>
          <p:sp>
            <p:nvSpPr>
              <p:cNvPr name="Freeform 10" id="10"/>
              <p:cNvSpPr/>
              <p:nvPr/>
            </p:nvSpPr>
            <p:spPr>
              <a:xfrm flipH="false" flipV="false" rot="0">
                <a:off x="0" y="0"/>
                <a:ext cx="845066" cy="812800"/>
              </a:xfrm>
              <a:custGeom>
                <a:avLst/>
                <a:gdLst/>
                <a:ahLst/>
                <a:cxnLst/>
                <a:rect r="r" b="b" t="t" l="l"/>
                <a:pathLst>
                  <a:path h="812800" w="845066">
                    <a:moveTo>
                      <a:pt x="422533" y="0"/>
                    </a:moveTo>
                    <a:cubicBezTo>
                      <a:pt x="189175" y="0"/>
                      <a:pt x="0" y="181951"/>
                      <a:pt x="0" y="406400"/>
                    </a:cubicBezTo>
                    <a:cubicBezTo>
                      <a:pt x="0" y="630849"/>
                      <a:pt x="189175" y="812800"/>
                      <a:pt x="422533" y="812800"/>
                    </a:cubicBezTo>
                    <a:cubicBezTo>
                      <a:pt x="655892" y="812800"/>
                      <a:pt x="845066" y="630849"/>
                      <a:pt x="845066" y="406400"/>
                    </a:cubicBezTo>
                    <a:cubicBezTo>
                      <a:pt x="845066" y="181951"/>
                      <a:pt x="655892" y="0"/>
                      <a:pt x="422533" y="0"/>
                    </a:cubicBezTo>
                    <a:close/>
                  </a:path>
                </a:pathLst>
              </a:custGeom>
              <a:solidFill>
                <a:srgbClr val="005ADD"/>
              </a:solidFill>
            </p:spPr>
          </p:sp>
          <p:sp>
            <p:nvSpPr>
              <p:cNvPr name="TextBox 11" id="11"/>
              <p:cNvSpPr txBox="true"/>
              <p:nvPr/>
            </p:nvSpPr>
            <p:spPr>
              <a:xfrm>
                <a:off x="79225" y="19050"/>
                <a:ext cx="686616" cy="717550"/>
              </a:xfrm>
              <a:prstGeom prst="rect">
                <a:avLst/>
              </a:prstGeom>
            </p:spPr>
            <p:txBody>
              <a:bodyPr anchor="ctr" rtlCol="false" tIns="59923" lIns="59923" bIns="59923" rIns="59923"/>
              <a:lstStyle/>
              <a:p>
                <a:pPr algn="ctr">
                  <a:lnSpc>
                    <a:spcPts val="2885"/>
                  </a:lnSpc>
                </a:pPr>
              </a:p>
            </p:txBody>
          </p:sp>
        </p:grpSp>
        <p:sp>
          <p:nvSpPr>
            <p:cNvPr name="TextBox 12" id="12"/>
            <p:cNvSpPr txBox="true"/>
            <p:nvPr/>
          </p:nvSpPr>
          <p:spPr>
            <a:xfrm rot="0">
              <a:off x="9932332" y="341690"/>
              <a:ext cx="4595005" cy="501723"/>
            </a:xfrm>
            <a:prstGeom prst="rect">
              <a:avLst/>
            </a:prstGeom>
          </p:spPr>
          <p:txBody>
            <a:bodyPr anchor="t" rtlCol="false" tIns="0" lIns="0" bIns="0" rIns="0">
              <a:spAutoFit/>
            </a:bodyPr>
            <a:lstStyle/>
            <a:p>
              <a:pPr algn="ctr">
                <a:lnSpc>
                  <a:spcPts val="3077"/>
                </a:lnSpc>
              </a:pPr>
              <a:r>
                <a:rPr lang="en-US" sz="2198" b="true">
                  <a:solidFill>
                    <a:srgbClr val="005ADD"/>
                  </a:solidFill>
                  <a:latin typeface="Poppins Bold"/>
                  <a:ea typeface="Poppins Bold"/>
                  <a:cs typeface="Poppins Bold"/>
                  <a:sym typeface="Poppins Bold"/>
                </a:rPr>
                <a:t>Learn about the person</a:t>
              </a:r>
            </a:p>
          </p:txBody>
        </p:sp>
        <p:sp>
          <p:nvSpPr>
            <p:cNvPr name="TextBox 13" id="13"/>
            <p:cNvSpPr txBox="true"/>
            <p:nvPr/>
          </p:nvSpPr>
          <p:spPr>
            <a:xfrm rot="0">
              <a:off x="9009223" y="95462"/>
              <a:ext cx="268090" cy="932331"/>
            </a:xfrm>
            <a:prstGeom prst="rect">
              <a:avLst/>
            </a:prstGeom>
          </p:spPr>
          <p:txBody>
            <a:bodyPr anchor="t" rtlCol="false" tIns="0" lIns="0" bIns="0" rIns="0">
              <a:spAutoFit/>
            </a:bodyPr>
            <a:lstStyle/>
            <a:p>
              <a:pPr algn="ctr">
                <a:lnSpc>
                  <a:spcPts val="5669"/>
                </a:lnSpc>
              </a:pPr>
              <a:r>
                <a:rPr lang="en-US" sz="4049" b="true">
                  <a:solidFill>
                    <a:srgbClr val="FFFFFF"/>
                  </a:solidFill>
                  <a:latin typeface="Poppins Bold"/>
                  <a:ea typeface="Poppins Bold"/>
                  <a:cs typeface="Poppins Bold"/>
                  <a:sym typeface="Poppins Bold"/>
                </a:rPr>
                <a:t>1</a:t>
              </a:r>
            </a:p>
          </p:txBody>
        </p:sp>
        <p:grpSp>
          <p:nvGrpSpPr>
            <p:cNvPr name="Group 14" id="14"/>
            <p:cNvGrpSpPr/>
            <p:nvPr/>
          </p:nvGrpSpPr>
          <p:grpSpPr>
            <a:xfrm rot="0">
              <a:off x="9118704" y="2023477"/>
              <a:ext cx="5539164" cy="1060768"/>
              <a:chOff x="0" y="0"/>
              <a:chExt cx="1296006" cy="248189"/>
            </a:xfrm>
          </p:grpSpPr>
          <p:sp>
            <p:nvSpPr>
              <p:cNvPr name="Freeform 15" id="15"/>
              <p:cNvSpPr/>
              <p:nvPr/>
            </p:nvSpPr>
            <p:spPr>
              <a:xfrm flipH="false" flipV="false" rot="0">
                <a:off x="0" y="0"/>
                <a:ext cx="1296006" cy="248189"/>
              </a:xfrm>
              <a:custGeom>
                <a:avLst/>
                <a:gdLst/>
                <a:ahLst/>
                <a:cxnLst/>
                <a:rect r="r" b="b" t="t" l="l"/>
                <a:pathLst>
                  <a:path h="248189" w="1296006">
                    <a:moveTo>
                      <a:pt x="47529" y="0"/>
                    </a:moveTo>
                    <a:lnTo>
                      <a:pt x="1248478" y="0"/>
                    </a:lnTo>
                    <a:cubicBezTo>
                      <a:pt x="1274727" y="0"/>
                      <a:pt x="1296006" y="21279"/>
                      <a:pt x="1296006" y="47529"/>
                    </a:cubicBezTo>
                    <a:lnTo>
                      <a:pt x="1296006" y="200661"/>
                    </a:lnTo>
                    <a:cubicBezTo>
                      <a:pt x="1296006" y="226910"/>
                      <a:pt x="1274727" y="248189"/>
                      <a:pt x="1248478" y="248189"/>
                    </a:cubicBezTo>
                    <a:lnTo>
                      <a:pt x="47529" y="248189"/>
                    </a:lnTo>
                    <a:cubicBezTo>
                      <a:pt x="21279" y="248189"/>
                      <a:pt x="0" y="226910"/>
                      <a:pt x="0" y="200661"/>
                    </a:cubicBezTo>
                    <a:lnTo>
                      <a:pt x="0" y="47529"/>
                    </a:lnTo>
                    <a:cubicBezTo>
                      <a:pt x="0" y="21279"/>
                      <a:pt x="21279" y="0"/>
                      <a:pt x="47529" y="0"/>
                    </a:cubicBezTo>
                    <a:close/>
                  </a:path>
                </a:pathLst>
              </a:custGeom>
              <a:solidFill>
                <a:srgbClr val="00B8F6"/>
              </a:solidFill>
            </p:spPr>
          </p:sp>
          <p:sp>
            <p:nvSpPr>
              <p:cNvPr name="TextBox 16" id="16"/>
              <p:cNvSpPr txBox="true"/>
              <p:nvPr/>
            </p:nvSpPr>
            <p:spPr>
              <a:xfrm>
                <a:off x="0" y="-38100"/>
                <a:ext cx="1296006" cy="286289"/>
              </a:xfrm>
              <a:prstGeom prst="rect">
                <a:avLst/>
              </a:prstGeom>
            </p:spPr>
            <p:txBody>
              <a:bodyPr anchor="ctr" rtlCol="false" tIns="59923" lIns="59923" bIns="59923" rIns="59923"/>
              <a:lstStyle/>
              <a:p>
                <a:pPr algn="ctr">
                  <a:lnSpc>
                    <a:spcPts val="1553"/>
                  </a:lnSpc>
                </a:pPr>
              </a:p>
            </p:txBody>
          </p:sp>
        </p:grpSp>
        <p:grpSp>
          <p:nvGrpSpPr>
            <p:cNvPr name="Group 17" id="17"/>
            <p:cNvGrpSpPr/>
            <p:nvPr/>
          </p:nvGrpSpPr>
          <p:grpSpPr>
            <a:xfrm rot="0">
              <a:off x="8499926" y="1935083"/>
              <a:ext cx="1237555" cy="1237555"/>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ADD"/>
              </a:solidFill>
            </p:spPr>
          </p:sp>
          <p:sp>
            <p:nvSpPr>
              <p:cNvPr name="TextBox 19" id="19"/>
              <p:cNvSpPr txBox="true"/>
              <p:nvPr/>
            </p:nvSpPr>
            <p:spPr>
              <a:xfrm>
                <a:off x="76200" y="19050"/>
                <a:ext cx="660400" cy="717550"/>
              </a:xfrm>
              <a:prstGeom prst="rect">
                <a:avLst/>
              </a:prstGeom>
            </p:spPr>
            <p:txBody>
              <a:bodyPr anchor="ctr" rtlCol="false" tIns="59923" lIns="59923" bIns="59923" rIns="59923"/>
              <a:lstStyle/>
              <a:p>
                <a:pPr algn="ctr">
                  <a:lnSpc>
                    <a:spcPts val="2885"/>
                  </a:lnSpc>
                </a:pPr>
              </a:p>
            </p:txBody>
          </p:sp>
        </p:grpSp>
        <p:sp>
          <p:nvSpPr>
            <p:cNvPr name="TextBox 20" id="20"/>
            <p:cNvSpPr txBox="true"/>
            <p:nvPr/>
          </p:nvSpPr>
          <p:spPr>
            <a:xfrm rot="0">
              <a:off x="9877640" y="2276774"/>
              <a:ext cx="4780227" cy="501723"/>
            </a:xfrm>
            <a:prstGeom prst="rect">
              <a:avLst/>
            </a:prstGeom>
          </p:spPr>
          <p:txBody>
            <a:bodyPr anchor="t" rtlCol="false" tIns="0" lIns="0" bIns="0" rIns="0">
              <a:spAutoFit/>
            </a:bodyPr>
            <a:lstStyle/>
            <a:p>
              <a:pPr algn="ctr">
                <a:lnSpc>
                  <a:spcPts val="3077"/>
                </a:lnSpc>
              </a:pPr>
              <a:r>
                <a:rPr lang="en-US" sz="2198" b="true">
                  <a:solidFill>
                    <a:srgbClr val="005ADD"/>
                  </a:solidFill>
                  <a:latin typeface="Poppins Bold"/>
                  <a:ea typeface="Poppins Bold"/>
                  <a:cs typeface="Poppins Bold"/>
                  <a:sym typeface="Poppins Bold"/>
                </a:rPr>
                <a:t>Spend time and observe</a:t>
              </a:r>
            </a:p>
          </p:txBody>
        </p:sp>
        <p:sp>
          <p:nvSpPr>
            <p:cNvPr name="TextBox 21" id="21"/>
            <p:cNvSpPr txBox="true"/>
            <p:nvPr/>
          </p:nvSpPr>
          <p:spPr>
            <a:xfrm rot="0">
              <a:off x="8860850" y="2030546"/>
              <a:ext cx="257854" cy="932331"/>
            </a:xfrm>
            <a:prstGeom prst="rect">
              <a:avLst/>
            </a:prstGeom>
          </p:spPr>
          <p:txBody>
            <a:bodyPr anchor="t" rtlCol="false" tIns="0" lIns="0" bIns="0" rIns="0">
              <a:spAutoFit/>
            </a:bodyPr>
            <a:lstStyle/>
            <a:p>
              <a:pPr algn="ctr">
                <a:lnSpc>
                  <a:spcPts val="5669"/>
                </a:lnSpc>
              </a:pPr>
              <a:r>
                <a:rPr lang="en-US" sz="4049" b="true">
                  <a:solidFill>
                    <a:srgbClr val="FFFFFF"/>
                  </a:solidFill>
                  <a:latin typeface="Poppins Bold"/>
                  <a:ea typeface="Poppins Bold"/>
                  <a:cs typeface="Poppins Bold"/>
                  <a:sym typeface="Poppins Bold"/>
                </a:rPr>
                <a:t>2</a:t>
              </a:r>
            </a:p>
          </p:txBody>
        </p:sp>
        <p:grpSp>
          <p:nvGrpSpPr>
            <p:cNvPr name="Group 22" id="22"/>
            <p:cNvGrpSpPr/>
            <p:nvPr/>
          </p:nvGrpSpPr>
          <p:grpSpPr>
            <a:xfrm rot="0">
              <a:off x="9143268" y="3958561"/>
              <a:ext cx="5514600" cy="1060768"/>
              <a:chOff x="0" y="0"/>
              <a:chExt cx="1290259" cy="248189"/>
            </a:xfrm>
          </p:grpSpPr>
          <p:sp>
            <p:nvSpPr>
              <p:cNvPr name="Freeform 23" id="23"/>
              <p:cNvSpPr/>
              <p:nvPr/>
            </p:nvSpPr>
            <p:spPr>
              <a:xfrm flipH="false" flipV="false" rot="0">
                <a:off x="0" y="0"/>
                <a:ext cx="1290259" cy="248189"/>
              </a:xfrm>
              <a:custGeom>
                <a:avLst/>
                <a:gdLst/>
                <a:ahLst/>
                <a:cxnLst/>
                <a:rect r="r" b="b" t="t" l="l"/>
                <a:pathLst>
                  <a:path h="248189" w="1290259">
                    <a:moveTo>
                      <a:pt x="47741" y="0"/>
                    </a:moveTo>
                    <a:lnTo>
                      <a:pt x="1242519" y="0"/>
                    </a:lnTo>
                    <a:cubicBezTo>
                      <a:pt x="1268885" y="0"/>
                      <a:pt x="1290259" y="21374"/>
                      <a:pt x="1290259" y="47741"/>
                    </a:cubicBezTo>
                    <a:lnTo>
                      <a:pt x="1290259" y="200449"/>
                    </a:lnTo>
                    <a:cubicBezTo>
                      <a:pt x="1290259" y="213110"/>
                      <a:pt x="1285229" y="225253"/>
                      <a:pt x="1276276" y="234206"/>
                    </a:cubicBezTo>
                    <a:cubicBezTo>
                      <a:pt x="1267323" y="243160"/>
                      <a:pt x="1255180" y="248189"/>
                      <a:pt x="1242519" y="248189"/>
                    </a:cubicBezTo>
                    <a:lnTo>
                      <a:pt x="47741" y="248189"/>
                    </a:lnTo>
                    <a:cubicBezTo>
                      <a:pt x="35079" y="248189"/>
                      <a:pt x="22936" y="243160"/>
                      <a:pt x="13983" y="234206"/>
                    </a:cubicBezTo>
                    <a:cubicBezTo>
                      <a:pt x="5030" y="225253"/>
                      <a:pt x="0" y="213110"/>
                      <a:pt x="0" y="200449"/>
                    </a:cubicBezTo>
                    <a:lnTo>
                      <a:pt x="0" y="47741"/>
                    </a:lnTo>
                    <a:cubicBezTo>
                      <a:pt x="0" y="21374"/>
                      <a:pt x="21374" y="0"/>
                      <a:pt x="47741" y="0"/>
                    </a:cubicBezTo>
                    <a:close/>
                  </a:path>
                </a:pathLst>
              </a:custGeom>
              <a:solidFill>
                <a:srgbClr val="00B8F6"/>
              </a:solidFill>
            </p:spPr>
          </p:sp>
          <p:sp>
            <p:nvSpPr>
              <p:cNvPr name="TextBox 24" id="24"/>
              <p:cNvSpPr txBox="true"/>
              <p:nvPr/>
            </p:nvSpPr>
            <p:spPr>
              <a:xfrm>
                <a:off x="0" y="-38100"/>
                <a:ext cx="1290259" cy="286289"/>
              </a:xfrm>
              <a:prstGeom prst="rect">
                <a:avLst/>
              </a:prstGeom>
            </p:spPr>
            <p:txBody>
              <a:bodyPr anchor="ctr" rtlCol="false" tIns="59923" lIns="59923" bIns="59923" rIns="59923"/>
              <a:lstStyle/>
              <a:p>
                <a:pPr algn="ctr">
                  <a:lnSpc>
                    <a:spcPts val="1553"/>
                  </a:lnSpc>
                </a:pPr>
              </a:p>
            </p:txBody>
          </p:sp>
        </p:grpSp>
        <p:grpSp>
          <p:nvGrpSpPr>
            <p:cNvPr name="Group 25" id="25"/>
            <p:cNvGrpSpPr/>
            <p:nvPr/>
          </p:nvGrpSpPr>
          <p:grpSpPr>
            <a:xfrm rot="0">
              <a:off x="8499926" y="3870167"/>
              <a:ext cx="1286683" cy="1237555"/>
              <a:chOff x="0" y="0"/>
              <a:chExt cx="845066" cy="812800"/>
            </a:xfrm>
          </p:grpSpPr>
          <p:sp>
            <p:nvSpPr>
              <p:cNvPr name="Freeform 26" id="26"/>
              <p:cNvSpPr/>
              <p:nvPr/>
            </p:nvSpPr>
            <p:spPr>
              <a:xfrm flipH="false" flipV="false" rot="0">
                <a:off x="0" y="0"/>
                <a:ext cx="845066" cy="812800"/>
              </a:xfrm>
              <a:custGeom>
                <a:avLst/>
                <a:gdLst/>
                <a:ahLst/>
                <a:cxnLst/>
                <a:rect r="r" b="b" t="t" l="l"/>
                <a:pathLst>
                  <a:path h="812800" w="845066">
                    <a:moveTo>
                      <a:pt x="422533" y="0"/>
                    </a:moveTo>
                    <a:cubicBezTo>
                      <a:pt x="189175" y="0"/>
                      <a:pt x="0" y="181951"/>
                      <a:pt x="0" y="406400"/>
                    </a:cubicBezTo>
                    <a:cubicBezTo>
                      <a:pt x="0" y="630849"/>
                      <a:pt x="189175" y="812800"/>
                      <a:pt x="422533" y="812800"/>
                    </a:cubicBezTo>
                    <a:cubicBezTo>
                      <a:pt x="655892" y="812800"/>
                      <a:pt x="845066" y="630849"/>
                      <a:pt x="845066" y="406400"/>
                    </a:cubicBezTo>
                    <a:cubicBezTo>
                      <a:pt x="845066" y="181951"/>
                      <a:pt x="655892" y="0"/>
                      <a:pt x="422533" y="0"/>
                    </a:cubicBezTo>
                    <a:close/>
                  </a:path>
                </a:pathLst>
              </a:custGeom>
              <a:solidFill>
                <a:srgbClr val="005ADD"/>
              </a:solidFill>
            </p:spPr>
          </p:sp>
          <p:sp>
            <p:nvSpPr>
              <p:cNvPr name="TextBox 27" id="27"/>
              <p:cNvSpPr txBox="true"/>
              <p:nvPr/>
            </p:nvSpPr>
            <p:spPr>
              <a:xfrm>
                <a:off x="79225" y="19050"/>
                <a:ext cx="686616" cy="717550"/>
              </a:xfrm>
              <a:prstGeom prst="rect">
                <a:avLst/>
              </a:prstGeom>
            </p:spPr>
            <p:txBody>
              <a:bodyPr anchor="ctr" rtlCol="false" tIns="59923" lIns="59923" bIns="59923" rIns="59923"/>
              <a:lstStyle/>
              <a:p>
                <a:pPr algn="ctr">
                  <a:lnSpc>
                    <a:spcPts val="2885"/>
                  </a:lnSpc>
                </a:pPr>
              </a:p>
            </p:txBody>
          </p:sp>
        </p:grpSp>
        <p:sp>
          <p:nvSpPr>
            <p:cNvPr name="TextBox 28" id="28"/>
            <p:cNvSpPr txBox="true"/>
            <p:nvPr/>
          </p:nvSpPr>
          <p:spPr>
            <a:xfrm rot="0">
              <a:off x="9831298" y="4211857"/>
              <a:ext cx="4696039" cy="501723"/>
            </a:xfrm>
            <a:prstGeom prst="rect">
              <a:avLst/>
            </a:prstGeom>
          </p:spPr>
          <p:txBody>
            <a:bodyPr anchor="t" rtlCol="false" tIns="0" lIns="0" bIns="0" rIns="0">
              <a:spAutoFit/>
            </a:bodyPr>
            <a:lstStyle/>
            <a:p>
              <a:pPr algn="ctr">
                <a:lnSpc>
                  <a:spcPts val="3077"/>
                </a:lnSpc>
              </a:pPr>
              <a:r>
                <a:rPr lang="en-US" sz="2198" b="true">
                  <a:solidFill>
                    <a:srgbClr val="005ADD"/>
                  </a:solidFill>
                  <a:latin typeface="Poppins Bold"/>
                  <a:ea typeface="Poppins Bold"/>
                  <a:cs typeface="Poppins Bold"/>
                  <a:sym typeface="Poppins Bold"/>
                </a:rPr>
                <a:t>Activities together</a:t>
              </a:r>
            </a:p>
          </p:txBody>
        </p:sp>
        <p:sp>
          <p:nvSpPr>
            <p:cNvPr name="TextBox 29" id="29"/>
            <p:cNvSpPr txBox="true"/>
            <p:nvPr/>
          </p:nvSpPr>
          <p:spPr>
            <a:xfrm rot="0">
              <a:off x="8871513" y="3965629"/>
              <a:ext cx="273984" cy="932331"/>
            </a:xfrm>
            <a:prstGeom prst="rect">
              <a:avLst/>
            </a:prstGeom>
          </p:spPr>
          <p:txBody>
            <a:bodyPr anchor="t" rtlCol="false" tIns="0" lIns="0" bIns="0" rIns="0">
              <a:spAutoFit/>
            </a:bodyPr>
            <a:lstStyle/>
            <a:p>
              <a:pPr algn="ctr">
                <a:lnSpc>
                  <a:spcPts val="5669"/>
                </a:lnSpc>
              </a:pPr>
              <a:r>
                <a:rPr lang="en-US" sz="4049" b="true">
                  <a:solidFill>
                    <a:srgbClr val="FFFFFF"/>
                  </a:solidFill>
                  <a:latin typeface="Poppins Bold"/>
                  <a:ea typeface="Poppins Bold"/>
                  <a:cs typeface="Poppins Bold"/>
                  <a:sym typeface="Poppins Bold"/>
                </a:rPr>
                <a:t>3</a:t>
              </a:r>
            </a:p>
          </p:txBody>
        </p:sp>
        <p:grpSp>
          <p:nvGrpSpPr>
            <p:cNvPr name="Group 30" id="30"/>
            <p:cNvGrpSpPr/>
            <p:nvPr/>
          </p:nvGrpSpPr>
          <p:grpSpPr>
            <a:xfrm rot="0">
              <a:off x="9143268" y="5893644"/>
              <a:ext cx="5514600" cy="1060768"/>
              <a:chOff x="0" y="0"/>
              <a:chExt cx="1290259" cy="248189"/>
            </a:xfrm>
          </p:grpSpPr>
          <p:sp>
            <p:nvSpPr>
              <p:cNvPr name="Freeform 31" id="31"/>
              <p:cNvSpPr/>
              <p:nvPr/>
            </p:nvSpPr>
            <p:spPr>
              <a:xfrm flipH="false" flipV="false" rot="0">
                <a:off x="0" y="0"/>
                <a:ext cx="1290259" cy="248189"/>
              </a:xfrm>
              <a:custGeom>
                <a:avLst/>
                <a:gdLst/>
                <a:ahLst/>
                <a:cxnLst/>
                <a:rect r="r" b="b" t="t" l="l"/>
                <a:pathLst>
                  <a:path h="248189" w="1290259">
                    <a:moveTo>
                      <a:pt x="47741" y="0"/>
                    </a:moveTo>
                    <a:lnTo>
                      <a:pt x="1242519" y="0"/>
                    </a:lnTo>
                    <a:cubicBezTo>
                      <a:pt x="1268885" y="0"/>
                      <a:pt x="1290259" y="21374"/>
                      <a:pt x="1290259" y="47741"/>
                    </a:cubicBezTo>
                    <a:lnTo>
                      <a:pt x="1290259" y="200449"/>
                    </a:lnTo>
                    <a:cubicBezTo>
                      <a:pt x="1290259" y="213110"/>
                      <a:pt x="1285229" y="225253"/>
                      <a:pt x="1276276" y="234206"/>
                    </a:cubicBezTo>
                    <a:cubicBezTo>
                      <a:pt x="1267323" y="243160"/>
                      <a:pt x="1255180" y="248189"/>
                      <a:pt x="1242519" y="248189"/>
                    </a:cubicBezTo>
                    <a:lnTo>
                      <a:pt x="47741" y="248189"/>
                    </a:lnTo>
                    <a:cubicBezTo>
                      <a:pt x="35079" y="248189"/>
                      <a:pt x="22936" y="243160"/>
                      <a:pt x="13983" y="234206"/>
                    </a:cubicBezTo>
                    <a:cubicBezTo>
                      <a:pt x="5030" y="225253"/>
                      <a:pt x="0" y="213110"/>
                      <a:pt x="0" y="200449"/>
                    </a:cubicBezTo>
                    <a:lnTo>
                      <a:pt x="0" y="47741"/>
                    </a:lnTo>
                    <a:cubicBezTo>
                      <a:pt x="0" y="21374"/>
                      <a:pt x="21374" y="0"/>
                      <a:pt x="47741" y="0"/>
                    </a:cubicBezTo>
                    <a:close/>
                  </a:path>
                </a:pathLst>
              </a:custGeom>
              <a:solidFill>
                <a:srgbClr val="00B8F6"/>
              </a:solidFill>
            </p:spPr>
          </p:sp>
          <p:sp>
            <p:nvSpPr>
              <p:cNvPr name="TextBox 32" id="32"/>
              <p:cNvSpPr txBox="true"/>
              <p:nvPr/>
            </p:nvSpPr>
            <p:spPr>
              <a:xfrm>
                <a:off x="0" y="-38100"/>
                <a:ext cx="1290259" cy="286289"/>
              </a:xfrm>
              <a:prstGeom prst="rect">
                <a:avLst/>
              </a:prstGeom>
            </p:spPr>
            <p:txBody>
              <a:bodyPr anchor="ctr" rtlCol="false" tIns="59923" lIns="59923" bIns="59923" rIns="59923"/>
              <a:lstStyle/>
              <a:p>
                <a:pPr algn="ctr">
                  <a:lnSpc>
                    <a:spcPts val="1553"/>
                  </a:lnSpc>
                </a:pPr>
              </a:p>
            </p:txBody>
          </p:sp>
        </p:grpSp>
        <p:grpSp>
          <p:nvGrpSpPr>
            <p:cNvPr name="Group 33" id="33"/>
            <p:cNvGrpSpPr/>
            <p:nvPr/>
          </p:nvGrpSpPr>
          <p:grpSpPr>
            <a:xfrm rot="0">
              <a:off x="8499926" y="5805250"/>
              <a:ext cx="1286683" cy="1237555"/>
              <a:chOff x="0" y="0"/>
              <a:chExt cx="845066" cy="812800"/>
            </a:xfrm>
          </p:grpSpPr>
          <p:sp>
            <p:nvSpPr>
              <p:cNvPr name="Freeform 34" id="34"/>
              <p:cNvSpPr/>
              <p:nvPr/>
            </p:nvSpPr>
            <p:spPr>
              <a:xfrm flipH="false" flipV="false" rot="0">
                <a:off x="0" y="0"/>
                <a:ext cx="845066" cy="812800"/>
              </a:xfrm>
              <a:custGeom>
                <a:avLst/>
                <a:gdLst/>
                <a:ahLst/>
                <a:cxnLst/>
                <a:rect r="r" b="b" t="t" l="l"/>
                <a:pathLst>
                  <a:path h="812800" w="845066">
                    <a:moveTo>
                      <a:pt x="422533" y="0"/>
                    </a:moveTo>
                    <a:cubicBezTo>
                      <a:pt x="189175" y="0"/>
                      <a:pt x="0" y="181951"/>
                      <a:pt x="0" y="406400"/>
                    </a:cubicBezTo>
                    <a:cubicBezTo>
                      <a:pt x="0" y="630849"/>
                      <a:pt x="189175" y="812800"/>
                      <a:pt x="422533" y="812800"/>
                    </a:cubicBezTo>
                    <a:cubicBezTo>
                      <a:pt x="655892" y="812800"/>
                      <a:pt x="845066" y="630849"/>
                      <a:pt x="845066" y="406400"/>
                    </a:cubicBezTo>
                    <a:cubicBezTo>
                      <a:pt x="845066" y="181951"/>
                      <a:pt x="655892" y="0"/>
                      <a:pt x="422533" y="0"/>
                    </a:cubicBezTo>
                    <a:close/>
                  </a:path>
                </a:pathLst>
              </a:custGeom>
              <a:solidFill>
                <a:srgbClr val="005ADD"/>
              </a:solidFill>
            </p:spPr>
          </p:sp>
          <p:sp>
            <p:nvSpPr>
              <p:cNvPr name="TextBox 35" id="35"/>
              <p:cNvSpPr txBox="true"/>
              <p:nvPr/>
            </p:nvSpPr>
            <p:spPr>
              <a:xfrm>
                <a:off x="79225" y="19050"/>
                <a:ext cx="686616" cy="717550"/>
              </a:xfrm>
              <a:prstGeom prst="rect">
                <a:avLst/>
              </a:prstGeom>
            </p:spPr>
            <p:txBody>
              <a:bodyPr anchor="ctr" rtlCol="false" tIns="59923" lIns="59923" bIns="59923" rIns="59923"/>
              <a:lstStyle/>
              <a:p>
                <a:pPr algn="ctr">
                  <a:lnSpc>
                    <a:spcPts val="2885"/>
                  </a:lnSpc>
                </a:pPr>
              </a:p>
            </p:txBody>
          </p:sp>
        </p:grpSp>
        <p:sp>
          <p:nvSpPr>
            <p:cNvPr name="TextBox 36" id="36"/>
            <p:cNvSpPr txBox="true"/>
            <p:nvPr/>
          </p:nvSpPr>
          <p:spPr>
            <a:xfrm rot="0">
              <a:off x="9869508" y="6146940"/>
              <a:ext cx="4657829" cy="501723"/>
            </a:xfrm>
            <a:prstGeom prst="rect">
              <a:avLst/>
            </a:prstGeom>
          </p:spPr>
          <p:txBody>
            <a:bodyPr anchor="t" rtlCol="false" tIns="0" lIns="0" bIns="0" rIns="0">
              <a:spAutoFit/>
            </a:bodyPr>
            <a:lstStyle/>
            <a:p>
              <a:pPr algn="ctr">
                <a:lnSpc>
                  <a:spcPts val="3077"/>
                </a:lnSpc>
              </a:pPr>
              <a:r>
                <a:rPr lang="en-US" sz="2198" b="true">
                  <a:solidFill>
                    <a:srgbClr val="005ADD"/>
                  </a:solidFill>
                  <a:latin typeface="Poppins Bold"/>
                  <a:ea typeface="Poppins Bold"/>
                  <a:cs typeface="Poppins Bold"/>
                  <a:sym typeface="Poppins Bold"/>
                </a:rPr>
                <a:t>Review and check</a:t>
              </a:r>
            </a:p>
          </p:txBody>
        </p:sp>
        <p:sp>
          <p:nvSpPr>
            <p:cNvPr name="TextBox 37" id="37"/>
            <p:cNvSpPr txBox="true"/>
            <p:nvPr/>
          </p:nvSpPr>
          <p:spPr>
            <a:xfrm rot="0">
              <a:off x="8871513" y="5900712"/>
              <a:ext cx="271755" cy="932331"/>
            </a:xfrm>
            <a:prstGeom prst="rect">
              <a:avLst/>
            </a:prstGeom>
          </p:spPr>
          <p:txBody>
            <a:bodyPr anchor="t" rtlCol="false" tIns="0" lIns="0" bIns="0" rIns="0">
              <a:spAutoFit/>
            </a:bodyPr>
            <a:lstStyle/>
            <a:p>
              <a:pPr algn="ctr">
                <a:lnSpc>
                  <a:spcPts val="5669"/>
                </a:lnSpc>
              </a:pPr>
              <a:r>
                <a:rPr lang="en-US" sz="4049" b="true">
                  <a:solidFill>
                    <a:srgbClr val="FFFFFF"/>
                  </a:solidFill>
                  <a:latin typeface="Poppins Bold"/>
                  <a:ea typeface="Poppins Bold"/>
                  <a:cs typeface="Poppins Bold"/>
                  <a:sym typeface="Poppins Bold"/>
                </a:rPr>
                <a:t>4</a:t>
              </a:r>
            </a:p>
          </p:txBody>
        </p:sp>
        <p:sp>
          <p:nvSpPr>
            <p:cNvPr name="AutoShape 38" id="38"/>
            <p:cNvSpPr/>
            <p:nvPr/>
          </p:nvSpPr>
          <p:spPr>
            <a:xfrm flipV="true">
              <a:off x="5017168" y="618778"/>
              <a:ext cx="3482758" cy="1638802"/>
            </a:xfrm>
            <a:prstGeom prst="line">
              <a:avLst/>
            </a:prstGeom>
            <a:ln cap="flat" w="74747">
              <a:solidFill>
                <a:srgbClr val="005ADD"/>
              </a:solidFill>
              <a:prstDash val="sysDash"/>
              <a:headEnd type="none" len="sm" w="sm"/>
              <a:tailEnd type="none" len="sm" w="sm"/>
            </a:ln>
          </p:spPr>
        </p:sp>
        <p:sp>
          <p:nvSpPr>
            <p:cNvPr name="AutoShape 39" id="39"/>
            <p:cNvSpPr/>
            <p:nvPr/>
          </p:nvSpPr>
          <p:spPr>
            <a:xfrm flipV="true">
              <a:off x="5218911" y="2553861"/>
              <a:ext cx="3281015" cy="478835"/>
            </a:xfrm>
            <a:prstGeom prst="line">
              <a:avLst/>
            </a:prstGeom>
            <a:ln cap="flat" w="74747">
              <a:solidFill>
                <a:srgbClr val="005ADD"/>
              </a:solidFill>
              <a:prstDash val="sysDash"/>
              <a:headEnd type="none" len="sm" w="sm"/>
              <a:tailEnd type="none" len="sm" w="sm"/>
            </a:ln>
          </p:spPr>
        </p:sp>
        <p:sp>
          <p:nvSpPr>
            <p:cNvPr name="AutoShape 40" id="40"/>
            <p:cNvSpPr/>
            <p:nvPr/>
          </p:nvSpPr>
          <p:spPr>
            <a:xfrm>
              <a:off x="5162758" y="3899186"/>
              <a:ext cx="3337168" cy="589759"/>
            </a:xfrm>
            <a:prstGeom prst="line">
              <a:avLst/>
            </a:prstGeom>
            <a:ln cap="flat" w="74747">
              <a:solidFill>
                <a:srgbClr val="005ADD"/>
              </a:solidFill>
              <a:prstDash val="sysDash"/>
              <a:headEnd type="none" len="sm" w="sm"/>
              <a:tailEnd type="none" len="sm" w="sm"/>
            </a:ln>
          </p:spPr>
        </p:sp>
        <p:sp>
          <p:nvSpPr>
            <p:cNvPr name="AutoShape 41" id="41"/>
            <p:cNvSpPr/>
            <p:nvPr/>
          </p:nvSpPr>
          <p:spPr>
            <a:xfrm>
              <a:off x="4869527" y="4627621"/>
              <a:ext cx="3856447" cy="1903482"/>
            </a:xfrm>
            <a:prstGeom prst="line">
              <a:avLst/>
            </a:prstGeom>
            <a:ln cap="flat" w="74747">
              <a:solidFill>
                <a:srgbClr val="005ADD"/>
              </a:solidFill>
              <a:prstDash val="sysDash"/>
              <a:headEnd type="none" len="sm" w="sm"/>
              <a:tailEnd type="none" len="sm" w="sm"/>
            </a:ln>
          </p:spPr>
        </p:sp>
      </p:grpSp>
      <p:sp>
        <p:nvSpPr>
          <p:cNvPr name="TextBox 42" id="42"/>
          <p:cNvSpPr txBox="true"/>
          <p:nvPr/>
        </p:nvSpPr>
        <p:spPr>
          <a:xfrm rot="0">
            <a:off x="572089" y="452437"/>
            <a:ext cx="9394046" cy="1085850"/>
          </a:xfrm>
          <a:prstGeom prst="rect">
            <a:avLst/>
          </a:prstGeom>
        </p:spPr>
        <p:txBody>
          <a:bodyPr anchor="t" rtlCol="false" tIns="0" lIns="0" bIns="0" rIns="0">
            <a:spAutoFit/>
          </a:bodyPr>
          <a:lstStyle/>
          <a:p>
            <a:pPr algn="l">
              <a:lnSpc>
                <a:spcPts val="8039"/>
              </a:lnSpc>
            </a:pPr>
            <a:r>
              <a:rPr lang="en-US" sz="6699" b="true">
                <a:solidFill>
                  <a:srgbClr val="00B0F0"/>
                </a:solidFill>
                <a:latin typeface="Poppins Bold"/>
                <a:ea typeface="Poppins Bold"/>
                <a:cs typeface="Poppins Bold"/>
                <a:sym typeface="Poppins Bold"/>
              </a:rPr>
              <a:t>How could we do it?</a:t>
            </a:r>
          </a:p>
        </p:txBody>
      </p:sp>
      <p:grpSp>
        <p:nvGrpSpPr>
          <p:cNvPr name="Group 43" id="43"/>
          <p:cNvGrpSpPr/>
          <p:nvPr/>
        </p:nvGrpSpPr>
        <p:grpSpPr>
          <a:xfrm rot="0">
            <a:off x="11850562" y="2485668"/>
            <a:ext cx="6222354" cy="5315664"/>
            <a:chOff x="0" y="0"/>
            <a:chExt cx="8296471" cy="7087552"/>
          </a:xfrm>
        </p:grpSpPr>
        <p:grpSp>
          <p:nvGrpSpPr>
            <p:cNvPr name="Group 44" id="44"/>
            <p:cNvGrpSpPr/>
            <p:nvPr/>
          </p:nvGrpSpPr>
          <p:grpSpPr>
            <a:xfrm rot="0">
              <a:off x="0" y="0"/>
              <a:ext cx="8296471" cy="7087552"/>
              <a:chOff x="0" y="0"/>
              <a:chExt cx="1638809" cy="1400010"/>
            </a:xfrm>
          </p:grpSpPr>
          <p:sp>
            <p:nvSpPr>
              <p:cNvPr name="Freeform 45" id="45"/>
              <p:cNvSpPr/>
              <p:nvPr/>
            </p:nvSpPr>
            <p:spPr>
              <a:xfrm flipH="false" flipV="false" rot="0">
                <a:off x="0" y="0"/>
                <a:ext cx="1638809" cy="1400010"/>
              </a:xfrm>
              <a:custGeom>
                <a:avLst/>
                <a:gdLst/>
                <a:ahLst/>
                <a:cxnLst/>
                <a:rect r="r" b="b" t="t" l="l"/>
                <a:pathLst>
                  <a:path h="1400010" w="1638809">
                    <a:moveTo>
                      <a:pt x="0" y="0"/>
                    </a:moveTo>
                    <a:lnTo>
                      <a:pt x="1638809" y="0"/>
                    </a:lnTo>
                    <a:lnTo>
                      <a:pt x="1638809" y="1400010"/>
                    </a:lnTo>
                    <a:lnTo>
                      <a:pt x="0" y="1400010"/>
                    </a:lnTo>
                    <a:close/>
                  </a:path>
                </a:pathLst>
              </a:custGeom>
              <a:solidFill>
                <a:srgbClr val="D0F0FB"/>
              </a:solidFill>
            </p:spPr>
          </p:sp>
          <p:sp>
            <p:nvSpPr>
              <p:cNvPr name="TextBox 46" id="46"/>
              <p:cNvSpPr txBox="true"/>
              <p:nvPr/>
            </p:nvSpPr>
            <p:spPr>
              <a:xfrm>
                <a:off x="0" y="-57150"/>
                <a:ext cx="1638809" cy="1457160"/>
              </a:xfrm>
              <a:prstGeom prst="rect">
                <a:avLst/>
              </a:prstGeom>
            </p:spPr>
            <p:txBody>
              <a:bodyPr anchor="ctr" rtlCol="false" tIns="50800" lIns="50800" bIns="50800" rIns="50800"/>
              <a:lstStyle/>
              <a:p>
                <a:pPr algn="ctr">
                  <a:lnSpc>
                    <a:spcPts val="2885"/>
                  </a:lnSpc>
                </a:pPr>
              </a:p>
            </p:txBody>
          </p:sp>
        </p:grpSp>
        <p:sp>
          <p:nvSpPr>
            <p:cNvPr name="Freeform 47" id="47"/>
            <p:cNvSpPr/>
            <p:nvPr/>
          </p:nvSpPr>
          <p:spPr>
            <a:xfrm flipH="false" flipV="false" rot="0">
              <a:off x="2812770" y="1044201"/>
              <a:ext cx="2670931" cy="1762815"/>
            </a:xfrm>
            <a:custGeom>
              <a:avLst/>
              <a:gdLst/>
              <a:ahLst/>
              <a:cxnLst/>
              <a:rect r="r" b="b" t="t" l="l"/>
              <a:pathLst>
                <a:path h="1762815" w="2670931">
                  <a:moveTo>
                    <a:pt x="0" y="0"/>
                  </a:moveTo>
                  <a:lnTo>
                    <a:pt x="2670931" y="0"/>
                  </a:lnTo>
                  <a:lnTo>
                    <a:pt x="2670931" y="1762815"/>
                  </a:lnTo>
                  <a:lnTo>
                    <a:pt x="0" y="17628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8" id="48"/>
            <p:cNvSpPr txBox="true"/>
            <p:nvPr/>
          </p:nvSpPr>
          <p:spPr>
            <a:xfrm rot="0">
              <a:off x="93087" y="253626"/>
              <a:ext cx="8110297" cy="574675"/>
            </a:xfrm>
            <a:prstGeom prst="rect">
              <a:avLst/>
            </a:prstGeom>
          </p:spPr>
          <p:txBody>
            <a:bodyPr anchor="t" rtlCol="false" tIns="0" lIns="0" bIns="0" rIns="0">
              <a:spAutoFit/>
            </a:bodyPr>
            <a:lstStyle/>
            <a:p>
              <a:pPr algn="ctr">
                <a:lnSpc>
                  <a:spcPts val="3240"/>
                </a:lnSpc>
              </a:pPr>
              <a:r>
                <a:rPr lang="en-US" sz="2700" b="true">
                  <a:solidFill>
                    <a:srgbClr val="000000"/>
                  </a:solidFill>
                  <a:latin typeface="Poppins Medium"/>
                  <a:ea typeface="Poppins Medium"/>
                  <a:cs typeface="Poppins Medium"/>
                  <a:sym typeface="Poppins Medium"/>
                </a:rPr>
                <a:t>Use these helpful resources</a:t>
              </a:r>
            </a:p>
          </p:txBody>
        </p:sp>
        <p:sp>
          <p:nvSpPr>
            <p:cNvPr name="TextBox 49" id="49"/>
            <p:cNvSpPr txBox="true"/>
            <p:nvPr/>
          </p:nvSpPr>
          <p:spPr>
            <a:xfrm rot="0">
              <a:off x="186175" y="2996216"/>
              <a:ext cx="7834191" cy="3825875"/>
            </a:xfrm>
            <a:prstGeom prst="rect">
              <a:avLst/>
            </a:prstGeom>
          </p:spPr>
          <p:txBody>
            <a:bodyPr anchor="t" rtlCol="false" tIns="0" lIns="0" bIns="0" rIns="0">
              <a:spAutoFit/>
            </a:bodyPr>
            <a:lstStyle/>
            <a:p>
              <a:pPr algn="ctr">
                <a:lnSpc>
                  <a:spcPts val="3239"/>
                </a:lnSpc>
              </a:pPr>
              <a:r>
                <a:rPr lang="en-US" b="true" sz="2699" u="sng">
                  <a:solidFill>
                    <a:srgbClr val="005ADD"/>
                  </a:solidFill>
                  <a:latin typeface="Poppins Medium"/>
                  <a:ea typeface="Poppins Medium"/>
                  <a:cs typeface="Poppins Medium"/>
                  <a:sym typeface="Poppins Medium"/>
                  <a:hlinkClick r:id="rId4" tooltip="https://www.challengingbehaviour.org.uk/wp-content/uploads/2025/03/What-Matters-to-Me-guide-to-Consent-and-Best-Interest-Process.pdf"/>
                </a:rPr>
                <a:t>A Guide on Consent and Best Interest</a:t>
              </a:r>
              <a:r>
                <a:rPr lang="en-US" sz="2699">
                  <a:solidFill>
                    <a:srgbClr val="005ADD"/>
                  </a:solidFill>
                  <a:latin typeface="Poppins"/>
                  <a:ea typeface="Poppins"/>
                  <a:cs typeface="Poppins"/>
                  <a:sym typeface="Poppins"/>
                </a:rPr>
                <a:t> </a:t>
              </a:r>
            </a:p>
            <a:p>
              <a:pPr algn="ctr">
                <a:lnSpc>
                  <a:spcPts val="2160"/>
                </a:lnSpc>
              </a:pPr>
            </a:p>
            <a:p>
              <a:pPr algn="ctr">
                <a:lnSpc>
                  <a:spcPts val="3239"/>
                </a:lnSpc>
              </a:pPr>
              <a:r>
                <a:rPr lang="en-US" b="true" sz="2699" u="sng">
                  <a:solidFill>
                    <a:srgbClr val="005ADD"/>
                  </a:solidFill>
                  <a:latin typeface="Poppins Medium"/>
                  <a:ea typeface="Poppins Medium"/>
                  <a:cs typeface="Poppins Medium"/>
                  <a:sym typeface="Poppins Medium"/>
                  <a:hlinkClick r:id="rId5" tooltip="https://www.challengingbehaviour.org.uk/wp-content/uploads/2025/06/WMM-Methodology-Using-a-Mixed-Method-Approach-FINAL.pdf"/>
                </a:rPr>
                <a:t>What Matters to Me Methodology</a:t>
              </a:r>
            </a:p>
            <a:p>
              <a:pPr algn="ctr">
                <a:lnSpc>
                  <a:spcPts val="2160"/>
                </a:lnSpc>
              </a:pPr>
            </a:p>
            <a:p>
              <a:pPr algn="ctr">
                <a:lnSpc>
                  <a:spcPts val="3239"/>
                </a:lnSpc>
              </a:pPr>
              <a:r>
                <a:rPr lang="en-US" b="true" sz="2699" u="sng">
                  <a:solidFill>
                    <a:srgbClr val="005ADD"/>
                  </a:solidFill>
                  <a:latin typeface="Poppins Medium"/>
                  <a:ea typeface="Poppins Medium"/>
                  <a:cs typeface="Poppins Medium"/>
                  <a:sym typeface="Poppins Medium"/>
                  <a:hlinkClick r:id="rId6" tooltip="https://www.challengingbehaviour.org.uk/what-we-do/projects-and-research/what-matters-to-me/#film1"/>
                </a:rPr>
                <a:t>Principles of Engagement</a:t>
              </a:r>
            </a:p>
            <a:p>
              <a:pPr algn="ctr">
                <a:lnSpc>
                  <a:spcPts val="2160"/>
                </a:lnSpc>
              </a:pPr>
            </a:p>
            <a:p>
              <a:pPr algn="ctr">
                <a:lnSpc>
                  <a:spcPts val="3239"/>
                </a:lnSpc>
              </a:pPr>
              <a:r>
                <a:rPr lang="en-US" sz="2699" b="true">
                  <a:solidFill>
                    <a:srgbClr val="000000"/>
                  </a:solidFill>
                  <a:latin typeface="Poppins Medium"/>
                  <a:ea typeface="Poppins Medium"/>
                  <a:cs typeface="Poppins Medium"/>
                  <a:sym typeface="Poppins Medium"/>
                </a:rPr>
                <a:t>Direct Engagement Activities</a:t>
              </a:r>
            </a:p>
          </p:txBody>
        </p:sp>
      </p:grpSp>
      <p:sp>
        <p:nvSpPr>
          <p:cNvPr name="AutoShape 50" id="50"/>
          <p:cNvSpPr/>
          <p:nvPr/>
        </p:nvSpPr>
        <p:spPr>
          <a:xfrm>
            <a:off x="-326444" y="9050108"/>
            <a:ext cx="18897360" cy="0"/>
          </a:xfrm>
          <a:prstGeom prst="line">
            <a:avLst/>
          </a:prstGeom>
          <a:ln cap="flat" w="57150">
            <a:solidFill>
              <a:srgbClr val="00B8F6"/>
            </a:solidFill>
            <a:prstDash val="solid"/>
            <a:headEnd type="none" len="sm" w="sm"/>
            <a:tailEnd type="none" len="sm" w="sm"/>
          </a:ln>
        </p:spPr>
      </p:sp>
      <p:grpSp>
        <p:nvGrpSpPr>
          <p:cNvPr name="Group 51" id="51"/>
          <p:cNvGrpSpPr/>
          <p:nvPr/>
        </p:nvGrpSpPr>
        <p:grpSpPr>
          <a:xfrm rot="0">
            <a:off x="16356552" y="8889488"/>
            <a:ext cx="1805496" cy="1526738"/>
            <a:chOff x="0" y="0"/>
            <a:chExt cx="2407328" cy="2035650"/>
          </a:xfrm>
        </p:grpSpPr>
        <p:sp>
          <p:nvSpPr>
            <p:cNvPr name="Freeform 52" id="52"/>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7"/>
              <a:stretch>
                <a:fillRect l="0" t="-9302" r="-1" b="-930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356552" y="8889488"/>
            <a:ext cx="1805496" cy="1526738"/>
            <a:chOff x="0" y="0"/>
            <a:chExt cx="2407328" cy="2035650"/>
          </a:xfrm>
        </p:grpSpPr>
        <p:sp>
          <p:nvSpPr>
            <p:cNvPr name="Freeform 3" id="3"/>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2"/>
              <a:stretch>
                <a:fillRect l="0" t="-9302" r="-1" b="-9300"/>
              </a:stretch>
            </a:blipFill>
          </p:spPr>
        </p:sp>
      </p:grpSp>
      <p:sp>
        <p:nvSpPr>
          <p:cNvPr name="TextBox 4" id="4"/>
          <p:cNvSpPr txBox="true"/>
          <p:nvPr/>
        </p:nvSpPr>
        <p:spPr>
          <a:xfrm rot="0">
            <a:off x="733971" y="2202229"/>
            <a:ext cx="16820058" cy="6236970"/>
          </a:xfrm>
          <a:prstGeom prst="rect">
            <a:avLst/>
          </a:prstGeom>
        </p:spPr>
        <p:txBody>
          <a:bodyPr anchor="t" rtlCol="false" tIns="0" lIns="0" bIns="0" rIns="0">
            <a:spAutoFit/>
          </a:bodyPr>
          <a:lstStyle/>
          <a:p>
            <a:pPr algn="l">
              <a:lnSpc>
                <a:spcPts val="3779"/>
              </a:lnSpc>
            </a:pPr>
            <a:r>
              <a:rPr lang="en-US" sz="2699">
                <a:solidFill>
                  <a:srgbClr val="000000"/>
                </a:solidFill>
                <a:latin typeface="Poppins"/>
                <a:ea typeface="Poppins"/>
                <a:cs typeface="Poppins"/>
                <a:sym typeface="Poppins"/>
              </a:rPr>
              <a:t>What Matters t</a:t>
            </a:r>
            <a:r>
              <a:rPr lang="en-US" sz="2699">
                <a:solidFill>
                  <a:srgbClr val="000000"/>
                </a:solidFill>
                <a:latin typeface="Poppins"/>
                <a:ea typeface="Poppins"/>
                <a:cs typeface="Poppins"/>
                <a:sym typeface="Poppins"/>
              </a:rPr>
              <a:t>o Me was a 3-year project focused on engaging with young people with severe or profound and multiple learning disabilities. We recognise that in day to day life there are genuine barriers to being able to engage meaningfully with this group in consultations. Time, resources and funding often being key factors out of the control of the professionals carrying out the engagement directly. </a:t>
            </a:r>
          </a:p>
          <a:p>
            <a:pPr algn="l">
              <a:lnSpc>
                <a:spcPts val="1399"/>
              </a:lnSpc>
            </a:pPr>
          </a:p>
          <a:p>
            <a:pPr algn="l">
              <a:lnSpc>
                <a:spcPts val="3779"/>
              </a:lnSpc>
            </a:pPr>
            <a:r>
              <a:rPr lang="en-US" sz="2699">
                <a:solidFill>
                  <a:srgbClr val="000000"/>
                </a:solidFill>
                <a:latin typeface="Poppins"/>
                <a:ea typeface="Poppins"/>
                <a:cs typeface="Poppins"/>
                <a:sym typeface="Poppins"/>
              </a:rPr>
              <a:t>Key Points:</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Champion for the resources and time to be made available to engage with this group – it is important! and these shouldn’t be the reason an individual is unable to share their views or be involved in decision-making.</a:t>
            </a:r>
          </a:p>
          <a:p>
            <a:pPr algn="l">
              <a:lnSpc>
                <a:spcPts val="1399"/>
              </a:lnSpc>
            </a:pPr>
          </a:p>
          <a:p>
            <a:pPr algn="l" marL="582928" indent="-291464" lvl="1">
              <a:lnSpc>
                <a:spcPts val="3779"/>
              </a:lnSpc>
              <a:buFont typeface="Arial"/>
              <a:buChar char="•"/>
            </a:pPr>
            <a:r>
              <a:rPr lang="en-US" sz="2699">
                <a:solidFill>
                  <a:srgbClr val="000000"/>
                </a:solidFill>
                <a:latin typeface="Poppins"/>
                <a:ea typeface="Poppins"/>
                <a:cs typeface="Poppins"/>
                <a:sym typeface="Poppins"/>
              </a:rPr>
              <a:t>If there are barriers to engagement being able to be carried out thoroughly – recognise and highlight this, but then consider alternative ways to still gather input from people with severe or profound and multiple learning disabilities. Doing something is better than doing nothing! </a:t>
            </a:r>
          </a:p>
        </p:txBody>
      </p:sp>
      <p:sp>
        <p:nvSpPr>
          <p:cNvPr name="Freeform 5" id="5"/>
          <p:cNvSpPr/>
          <p:nvPr/>
        </p:nvSpPr>
        <p:spPr>
          <a:xfrm flipH="false" flipV="false" rot="0">
            <a:off x="15413075" y="229260"/>
            <a:ext cx="2024590" cy="1726423"/>
          </a:xfrm>
          <a:custGeom>
            <a:avLst/>
            <a:gdLst/>
            <a:ahLst/>
            <a:cxnLst/>
            <a:rect r="r" b="b" t="t" l="l"/>
            <a:pathLst>
              <a:path h="1726423" w="2024590">
                <a:moveTo>
                  <a:pt x="0" y="0"/>
                </a:moveTo>
                <a:lnTo>
                  <a:pt x="2024590" y="0"/>
                </a:lnTo>
                <a:lnTo>
                  <a:pt x="2024590" y="1726424"/>
                </a:lnTo>
                <a:lnTo>
                  <a:pt x="0" y="172642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617607" y="242367"/>
            <a:ext cx="13851624" cy="1391691"/>
          </a:xfrm>
          <a:prstGeom prst="rect">
            <a:avLst/>
          </a:prstGeom>
        </p:spPr>
        <p:txBody>
          <a:bodyPr anchor="t" rtlCol="false" tIns="0" lIns="0" bIns="0" rIns="0">
            <a:spAutoFit/>
          </a:bodyPr>
          <a:lstStyle/>
          <a:p>
            <a:pPr algn="l">
              <a:lnSpc>
                <a:spcPts val="9855"/>
              </a:lnSpc>
            </a:pPr>
            <a:r>
              <a:rPr lang="en-US" sz="7200" b="true">
                <a:solidFill>
                  <a:srgbClr val="00B8F6"/>
                </a:solidFill>
                <a:latin typeface="Poppins Bold"/>
                <a:ea typeface="Poppins Bold"/>
                <a:cs typeface="Poppins Bold"/>
                <a:sym typeface="Poppins Bold"/>
              </a:rPr>
              <a:t>Barriers &amp; Challenges</a:t>
            </a:r>
          </a:p>
        </p:txBody>
      </p:sp>
      <p:sp>
        <p:nvSpPr>
          <p:cNvPr name="AutoShape 7" id="7"/>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A close up of words  AI-generated content may be incorrect."/>
          <p:cNvSpPr/>
          <p:nvPr/>
        </p:nvSpPr>
        <p:spPr>
          <a:xfrm flipH="false" flipV="false" rot="0">
            <a:off x="2863281" y="9279"/>
            <a:ext cx="12561437" cy="7428091"/>
          </a:xfrm>
          <a:custGeom>
            <a:avLst/>
            <a:gdLst/>
            <a:ahLst/>
            <a:cxnLst/>
            <a:rect r="r" b="b" t="t" l="l"/>
            <a:pathLst>
              <a:path h="7428091" w="12561437">
                <a:moveTo>
                  <a:pt x="0" y="0"/>
                </a:moveTo>
                <a:lnTo>
                  <a:pt x="12561438" y="0"/>
                </a:lnTo>
                <a:lnTo>
                  <a:pt x="12561438" y="7428091"/>
                </a:lnTo>
                <a:lnTo>
                  <a:pt x="0" y="7428091"/>
                </a:lnTo>
                <a:lnTo>
                  <a:pt x="0" y="0"/>
                </a:lnTo>
                <a:close/>
              </a:path>
            </a:pathLst>
          </a:custGeom>
          <a:blipFill>
            <a:blip r:embed="rId2"/>
            <a:stretch>
              <a:fillRect l="-548" t="0" r="-548" b="0"/>
            </a:stretch>
          </a:blipFill>
        </p:spPr>
      </p:sp>
      <p:grpSp>
        <p:nvGrpSpPr>
          <p:cNvPr name="Group 3" id="3"/>
          <p:cNvGrpSpPr/>
          <p:nvPr/>
        </p:nvGrpSpPr>
        <p:grpSpPr>
          <a:xfrm rot="0">
            <a:off x="1028700" y="7437370"/>
            <a:ext cx="16686486" cy="1262546"/>
            <a:chOff x="0" y="0"/>
            <a:chExt cx="22248647" cy="1683395"/>
          </a:xfrm>
        </p:grpSpPr>
        <p:grpSp>
          <p:nvGrpSpPr>
            <p:cNvPr name="Group 4" id="4"/>
            <p:cNvGrpSpPr/>
            <p:nvPr/>
          </p:nvGrpSpPr>
          <p:grpSpPr>
            <a:xfrm rot="0">
              <a:off x="0" y="0"/>
              <a:ext cx="22189995" cy="1683395"/>
              <a:chOff x="0" y="0"/>
              <a:chExt cx="4383209" cy="332522"/>
            </a:xfrm>
          </p:grpSpPr>
          <p:sp>
            <p:nvSpPr>
              <p:cNvPr name="Freeform 5" id="5"/>
              <p:cNvSpPr/>
              <p:nvPr/>
            </p:nvSpPr>
            <p:spPr>
              <a:xfrm flipH="false" flipV="false" rot="0">
                <a:off x="0" y="0"/>
                <a:ext cx="4383209" cy="332522"/>
              </a:xfrm>
              <a:custGeom>
                <a:avLst/>
                <a:gdLst/>
                <a:ahLst/>
                <a:cxnLst/>
                <a:rect r="r" b="b" t="t" l="l"/>
                <a:pathLst>
                  <a:path h="332522" w="4383209">
                    <a:moveTo>
                      <a:pt x="23725" y="0"/>
                    </a:moveTo>
                    <a:lnTo>
                      <a:pt x="4359484" y="0"/>
                    </a:lnTo>
                    <a:cubicBezTo>
                      <a:pt x="4372587" y="0"/>
                      <a:pt x="4383209" y="10622"/>
                      <a:pt x="4383209" y="23725"/>
                    </a:cubicBezTo>
                    <a:lnTo>
                      <a:pt x="4383209" y="308798"/>
                    </a:lnTo>
                    <a:cubicBezTo>
                      <a:pt x="4383209" y="321901"/>
                      <a:pt x="4372587" y="332522"/>
                      <a:pt x="4359484" y="332522"/>
                    </a:cubicBezTo>
                    <a:lnTo>
                      <a:pt x="23725" y="332522"/>
                    </a:lnTo>
                    <a:cubicBezTo>
                      <a:pt x="17433" y="332522"/>
                      <a:pt x="11398" y="330023"/>
                      <a:pt x="6949" y="325574"/>
                    </a:cubicBezTo>
                    <a:cubicBezTo>
                      <a:pt x="2500" y="321124"/>
                      <a:pt x="0" y="315090"/>
                      <a:pt x="0" y="308798"/>
                    </a:cubicBezTo>
                    <a:lnTo>
                      <a:pt x="0" y="23725"/>
                    </a:lnTo>
                    <a:cubicBezTo>
                      <a:pt x="0" y="10622"/>
                      <a:pt x="10622" y="0"/>
                      <a:pt x="23725" y="0"/>
                    </a:cubicBezTo>
                    <a:close/>
                  </a:path>
                </a:pathLst>
              </a:custGeom>
              <a:solidFill>
                <a:srgbClr val="D0F0FB"/>
              </a:solidFill>
              <a:ln w="38100" cap="rnd">
                <a:solidFill>
                  <a:srgbClr val="00B8F6"/>
                </a:solidFill>
                <a:prstDash val="solid"/>
                <a:round/>
              </a:ln>
            </p:spPr>
          </p:sp>
          <p:sp>
            <p:nvSpPr>
              <p:cNvPr name="TextBox 6" id="6"/>
              <p:cNvSpPr txBox="true"/>
              <p:nvPr/>
            </p:nvSpPr>
            <p:spPr>
              <a:xfrm>
                <a:off x="0" y="-57150"/>
                <a:ext cx="4383209" cy="389672"/>
              </a:xfrm>
              <a:prstGeom prst="rect">
                <a:avLst/>
              </a:prstGeom>
            </p:spPr>
            <p:txBody>
              <a:bodyPr anchor="ctr" rtlCol="false" tIns="50800" lIns="50800" bIns="50800" rIns="50800"/>
              <a:lstStyle/>
              <a:p>
                <a:pPr algn="ctr">
                  <a:lnSpc>
                    <a:spcPts val="2941"/>
                  </a:lnSpc>
                </a:pPr>
              </a:p>
            </p:txBody>
          </p:sp>
        </p:grpSp>
        <p:sp>
          <p:nvSpPr>
            <p:cNvPr name="TextBox 7" id="7"/>
            <p:cNvSpPr txBox="true"/>
            <p:nvPr/>
          </p:nvSpPr>
          <p:spPr>
            <a:xfrm rot="0">
              <a:off x="58652" y="267023"/>
              <a:ext cx="22189995" cy="1120775"/>
            </a:xfrm>
            <a:prstGeom prst="rect">
              <a:avLst/>
            </a:prstGeom>
          </p:spPr>
          <p:txBody>
            <a:bodyPr anchor="t" rtlCol="false" tIns="0" lIns="0" bIns="0" rIns="0">
              <a:spAutoFit/>
            </a:bodyPr>
            <a:lstStyle/>
            <a:p>
              <a:pPr algn="ctr">
                <a:lnSpc>
                  <a:spcPts val="3239"/>
                </a:lnSpc>
              </a:pPr>
              <a:r>
                <a:rPr lang="en-US" sz="2699">
                  <a:solidFill>
                    <a:srgbClr val="000000"/>
                  </a:solidFill>
                  <a:latin typeface="Poppins"/>
                  <a:ea typeface="Poppins"/>
                  <a:cs typeface="Poppins"/>
                  <a:sym typeface="Poppins"/>
                </a:rPr>
                <a:t>Barriers and challenges that attendees at our online launch event felt impacted meaningful engagement with people with severe or profound and multiple learning disabilities </a:t>
              </a:r>
            </a:p>
          </p:txBody>
        </p:sp>
      </p:grpSp>
      <p:grpSp>
        <p:nvGrpSpPr>
          <p:cNvPr name="Group 8" id="8"/>
          <p:cNvGrpSpPr/>
          <p:nvPr/>
        </p:nvGrpSpPr>
        <p:grpSpPr>
          <a:xfrm rot="0">
            <a:off x="16356552" y="8889488"/>
            <a:ext cx="1805496" cy="1526738"/>
            <a:chOff x="0" y="0"/>
            <a:chExt cx="2407328" cy="2035650"/>
          </a:xfrm>
        </p:grpSpPr>
        <p:sp>
          <p:nvSpPr>
            <p:cNvPr name="Freeform 9" id="9"/>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3"/>
              <a:stretch>
                <a:fillRect l="0" t="-9302" r="-1" b="-9300"/>
              </a:stretch>
            </a:blipFill>
          </p:spPr>
        </p:sp>
      </p:grpSp>
      <p:sp>
        <p:nvSpPr>
          <p:cNvPr name="AutoShape 10" id="10"/>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29612" y="323400"/>
            <a:ext cx="17558388" cy="1166368"/>
          </a:xfrm>
          <a:prstGeom prst="rect">
            <a:avLst/>
          </a:prstGeom>
        </p:spPr>
        <p:txBody>
          <a:bodyPr anchor="t" rtlCol="false" tIns="0" lIns="0" bIns="0" rIns="0">
            <a:spAutoFit/>
          </a:bodyPr>
          <a:lstStyle/>
          <a:p>
            <a:pPr algn="l">
              <a:lnSpc>
                <a:spcPts val="9086"/>
              </a:lnSpc>
            </a:pPr>
            <a:r>
              <a:rPr lang="en-US" b="true" sz="6600" spc="-165">
                <a:solidFill>
                  <a:srgbClr val="00B8F6"/>
                </a:solidFill>
                <a:latin typeface="Poppins Bold"/>
                <a:ea typeface="Poppins Bold"/>
                <a:cs typeface="Poppins Bold"/>
                <a:sym typeface="Poppins Bold"/>
              </a:rPr>
              <a:t>The Principles of Meaningful Engagement</a:t>
            </a:r>
          </a:p>
        </p:txBody>
      </p:sp>
      <p:pic>
        <p:nvPicPr>
          <p:cNvPr name="Picture 3" id="3"/>
          <p:cNvPicPr>
            <a:picLocks noChangeAspect="true"/>
          </p:cNvPicPr>
          <p:nvPr>
            <a:videoFile r:link="rId3"/>
          </p:nvPr>
        </p:nvPicPr>
        <p:blipFill>
          <a:blip r:embed="rId2"/>
          <a:stretch>
            <a:fillRect/>
          </a:stretch>
        </p:blipFill>
        <p:spPr>
          <a:xfrm rot="0">
            <a:off x="3280370" y="1938502"/>
            <a:ext cx="11727260" cy="6591434"/>
          </a:xfrm>
          <a:prstGeom prst="rect">
            <a:avLst/>
          </a:prstGeom>
        </p:spPr>
      </p:pic>
      <p:grpSp>
        <p:nvGrpSpPr>
          <p:cNvPr name="Group 4" id="4"/>
          <p:cNvGrpSpPr/>
          <p:nvPr/>
        </p:nvGrpSpPr>
        <p:grpSpPr>
          <a:xfrm rot="0">
            <a:off x="16356552" y="8889488"/>
            <a:ext cx="1805496" cy="1526738"/>
            <a:chOff x="0" y="0"/>
            <a:chExt cx="2407328" cy="2035650"/>
          </a:xfrm>
        </p:grpSpPr>
        <p:sp>
          <p:nvSpPr>
            <p:cNvPr name="Freeform 5" id="5"/>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4"/>
              <a:stretch>
                <a:fillRect l="0" t="-9302" r="-1" b="-9300"/>
              </a:stretch>
            </a:blipFill>
          </p:spPr>
        </p:sp>
      </p:grpSp>
      <p:sp>
        <p:nvSpPr>
          <p:cNvPr name="AutoShape 6" id="6"/>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356552" y="8889488"/>
            <a:ext cx="1805496" cy="1526738"/>
            <a:chOff x="0" y="0"/>
            <a:chExt cx="2407328" cy="2035650"/>
          </a:xfrm>
        </p:grpSpPr>
        <p:sp>
          <p:nvSpPr>
            <p:cNvPr name="Freeform 3" id="3"/>
            <p:cNvSpPr/>
            <p:nvPr/>
          </p:nvSpPr>
          <p:spPr>
            <a:xfrm flipH="false" flipV="false" rot="0">
              <a:off x="0" y="0"/>
              <a:ext cx="2407285" cy="2035683"/>
            </a:xfrm>
            <a:custGeom>
              <a:avLst/>
              <a:gdLst/>
              <a:ahLst/>
              <a:cxnLst/>
              <a:rect r="r" b="b" t="t" l="l"/>
              <a:pathLst>
                <a:path h="2035683" w="2407285">
                  <a:moveTo>
                    <a:pt x="0" y="0"/>
                  </a:moveTo>
                  <a:lnTo>
                    <a:pt x="2407285" y="0"/>
                  </a:lnTo>
                  <a:lnTo>
                    <a:pt x="2407285" y="2035683"/>
                  </a:lnTo>
                  <a:lnTo>
                    <a:pt x="0" y="2035683"/>
                  </a:lnTo>
                  <a:lnTo>
                    <a:pt x="0" y="0"/>
                  </a:lnTo>
                  <a:close/>
                </a:path>
              </a:pathLst>
            </a:custGeom>
            <a:blipFill>
              <a:blip r:embed="rId2"/>
              <a:stretch>
                <a:fillRect l="0" t="-9302" r="-1" b="-9300"/>
              </a:stretch>
            </a:blipFill>
          </p:spPr>
        </p:sp>
      </p:grpSp>
      <p:grpSp>
        <p:nvGrpSpPr>
          <p:cNvPr name="Group 4" id="4"/>
          <p:cNvGrpSpPr/>
          <p:nvPr/>
        </p:nvGrpSpPr>
        <p:grpSpPr>
          <a:xfrm rot="0">
            <a:off x="12554631" y="1538923"/>
            <a:ext cx="5505340" cy="7089033"/>
            <a:chOff x="0" y="0"/>
            <a:chExt cx="1449966" cy="1867070"/>
          </a:xfrm>
        </p:grpSpPr>
        <p:sp>
          <p:nvSpPr>
            <p:cNvPr name="Freeform 5" id="5"/>
            <p:cNvSpPr/>
            <p:nvPr/>
          </p:nvSpPr>
          <p:spPr>
            <a:xfrm flipH="false" flipV="false" rot="0">
              <a:off x="0" y="0"/>
              <a:ext cx="1449966" cy="1867070"/>
            </a:xfrm>
            <a:custGeom>
              <a:avLst/>
              <a:gdLst/>
              <a:ahLst/>
              <a:cxnLst/>
              <a:rect r="r" b="b" t="t" l="l"/>
              <a:pathLst>
                <a:path h="1867070" w="1449966">
                  <a:moveTo>
                    <a:pt x="71719" y="0"/>
                  </a:moveTo>
                  <a:lnTo>
                    <a:pt x="1378247" y="0"/>
                  </a:lnTo>
                  <a:cubicBezTo>
                    <a:pt x="1417856" y="0"/>
                    <a:pt x="1449966" y="32110"/>
                    <a:pt x="1449966" y="71719"/>
                  </a:cubicBezTo>
                  <a:lnTo>
                    <a:pt x="1449966" y="1795351"/>
                  </a:lnTo>
                  <a:cubicBezTo>
                    <a:pt x="1449966" y="1834961"/>
                    <a:pt x="1417856" y="1867070"/>
                    <a:pt x="1378247" y="1867070"/>
                  </a:cubicBezTo>
                  <a:lnTo>
                    <a:pt x="71719" y="1867070"/>
                  </a:lnTo>
                  <a:cubicBezTo>
                    <a:pt x="32110" y="1867070"/>
                    <a:pt x="0" y="1834961"/>
                    <a:pt x="0" y="1795351"/>
                  </a:cubicBezTo>
                  <a:lnTo>
                    <a:pt x="0" y="71719"/>
                  </a:lnTo>
                  <a:cubicBezTo>
                    <a:pt x="0" y="32110"/>
                    <a:pt x="32110" y="0"/>
                    <a:pt x="71719" y="0"/>
                  </a:cubicBezTo>
                  <a:close/>
                </a:path>
              </a:pathLst>
            </a:custGeom>
            <a:solidFill>
              <a:srgbClr val="D0F0FB"/>
            </a:solidFill>
            <a:ln w="38100" cap="rnd">
              <a:solidFill>
                <a:srgbClr val="00B8F6"/>
              </a:solidFill>
              <a:prstDash val="solid"/>
              <a:round/>
            </a:ln>
          </p:spPr>
        </p:sp>
        <p:sp>
          <p:nvSpPr>
            <p:cNvPr name="TextBox 6" id="6"/>
            <p:cNvSpPr txBox="true"/>
            <p:nvPr/>
          </p:nvSpPr>
          <p:spPr>
            <a:xfrm>
              <a:off x="0" y="-57150"/>
              <a:ext cx="1449966" cy="1924220"/>
            </a:xfrm>
            <a:prstGeom prst="rect">
              <a:avLst/>
            </a:prstGeom>
          </p:spPr>
          <p:txBody>
            <a:bodyPr anchor="ctr" rtlCol="false" tIns="50800" lIns="50800" bIns="50800" rIns="50800"/>
            <a:lstStyle/>
            <a:p>
              <a:pPr algn="ctr">
                <a:lnSpc>
                  <a:spcPts val="2941"/>
                </a:lnSpc>
              </a:pPr>
            </a:p>
          </p:txBody>
        </p:sp>
      </p:grpSp>
      <p:sp>
        <p:nvSpPr>
          <p:cNvPr name="TextBox 7" id="7"/>
          <p:cNvSpPr txBox="true"/>
          <p:nvPr/>
        </p:nvSpPr>
        <p:spPr>
          <a:xfrm rot="0">
            <a:off x="703694" y="3157220"/>
            <a:ext cx="4590332" cy="3953510"/>
          </a:xfrm>
          <a:prstGeom prst="rect">
            <a:avLst/>
          </a:prstGeom>
        </p:spPr>
        <p:txBody>
          <a:bodyPr anchor="t" rtlCol="false" tIns="0" lIns="0" bIns="0" rIns="0">
            <a:spAutoFit/>
          </a:bodyPr>
          <a:lstStyle/>
          <a:p>
            <a:pPr algn="l">
              <a:lnSpc>
                <a:spcPts val="1399"/>
              </a:lnSpc>
            </a:pPr>
          </a:p>
          <a:p>
            <a:pPr algn="l">
              <a:lnSpc>
                <a:spcPts val="3779"/>
              </a:lnSpc>
            </a:pPr>
            <a:r>
              <a:rPr lang="en-US" sz="2699">
                <a:solidFill>
                  <a:srgbClr val="000000"/>
                </a:solidFill>
                <a:latin typeface="Poppins"/>
                <a:ea typeface="Poppins"/>
                <a:cs typeface="Poppins"/>
                <a:sym typeface="Poppins"/>
              </a:rPr>
              <a:t>Principles that are important to be considered and followed to engage in a meaningful way with young people with severe or profound and multiple learning disabilities</a:t>
            </a:r>
          </a:p>
        </p:txBody>
      </p:sp>
      <p:sp>
        <p:nvSpPr>
          <p:cNvPr name="TextBox 8" id="8"/>
          <p:cNvSpPr txBox="true"/>
          <p:nvPr/>
        </p:nvSpPr>
        <p:spPr>
          <a:xfrm rot="0">
            <a:off x="703694" y="327977"/>
            <a:ext cx="13688050" cy="1210945"/>
          </a:xfrm>
          <a:prstGeom prst="rect">
            <a:avLst/>
          </a:prstGeom>
        </p:spPr>
        <p:txBody>
          <a:bodyPr anchor="t" rtlCol="false" tIns="0" lIns="0" bIns="0" rIns="0">
            <a:spAutoFit/>
          </a:bodyPr>
          <a:lstStyle/>
          <a:p>
            <a:pPr algn="l">
              <a:lnSpc>
                <a:spcPts val="9379"/>
              </a:lnSpc>
            </a:pPr>
            <a:r>
              <a:rPr lang="en-US" sz="6699" b="true">
                <a:solidFill>
                  <a:srgbClr val="00B8F6"/>
                </a:solidFill>
                <a:latin typeface="Poppins Bold"/>
                <a:ea typeface="Poppins Bold"/>
                <a:cs typeface="Poppins Bold"/>
                <a:sym typeface="Poppins Bold"/>
              </a:rPr>
              <a:t>Finding </a:t>
            </a:r>
            <a:r>
              <a:rPr lang="en-US" sz="6699" b="true">
                <a:solidFill>
                  <a:srgbClr val="00B8F6"/>
                </a:solidFill>
                <a:latin typeface="Poppins Bold"/>
                <a:ea typeface="Poppins Bold"/>
                <a:cs typeface="Poppins Bold"/>
                <a:sym typeface="Poppins Bold"/>
              </a:rPr>
              <a:t>out what matters</a:t>
            </a:r>
          </a:p>
        </p:txBody>
      </p:sp>
      <p:sp>
        <p:nvSpPr>
          <p:cNvPr name="TextBox 9" id="9"/>
          <p:cNvSpPr txBox="true"/>
          <p:nvPr/>
        </p:nvSpPr>
        <p:spPr>
          <a:xfrm rot="0">
            <a:off x="12989313" y="1703654"/>
            <a:ext cx="4812229" cy="6635115"/>
          </a:xfrm>
          <a:prstGeom prst="rect">
            <a:avLst/>
          </a:prstGeom>
        </p:spPr>
        <p:txBody>
          <a:bodyPr anchor="t" rtlCol="false" tIns="0" lIns="0" bIns="0" rIns="0">
            <a:spAutoFit/>
          </a:bodyPr>
          <a:lstStyle/>
          <a:p>
            <a:pPr algn="l">
              <a:lnSpc>
                <a:spcPts val="3359"/>
              </a:lnSpc>
            </a:pPr>
            <a:r>
              <a:rPr lang="en-US" sz="2399">
                <a:solidFill>
                  <a:srgbClr val="000000"/>
                </a:solidFill>
                <a:latin typeface="Poppins"/>
                <a:ea typeface="Poppins"/>
                <a:cs typeface="Poppins"/>
                <a:sym typeface="Poppins"/>
              </a:rPr>
              <a:t>Direct engagement with people with severe or profound and multiple learning disabilities does take time, skills and resources to be done in a meaningful way. </a:t>
            </a:r>
          </a:p>
          <a:p>
            <a:pPr algn="l">
              <a:lnSpc>
                <a:spcPts val="1399"/>
              </a:lnSpc>
            </a:pPr>
          </a:p>
          <a:p>
            <a:pPr algn="l">
              <a:lnSpc>
                <a:spcPts val="3359"/>
              </a:lnSpc>
            </a:pPr>
            <a:r>
              <a:rPr lang="en-US" sz="2399" b="true">
                <a:solidFill>
                  <a:srgbClr val="000000"/>
                </a:solidFill>
                <a:latin typeface="Poppins Bold"/>
                <a:ea typeface="Poppins Bold"/>
                <a:cs typeface="Poppins Bold"/>
                <a:sym typeface="Poppins Bold"/>
              </a:rPr>
              <a:t>But this shouldn’t be a reason not to engage this group at all.</a:t>
            </a:r>
          </a:p>
          <a:p>
            <a:pPr algn="l">
              <a:lnSpc>
                <a:spcPts val="1399"/>
              </a:lnSpc>
            </a:pPr>
          </a:p>
          <a:p>
            <a:pPr algn="l">
              <a:lnSpc>
                <a:spcPts val="3359"/>
              </a:lnSpc>
            </a:pPr>
            <a:r>
              <a:rPr lang="en-US" sz="2399">
                <a:solidFill>
                  <a:srgbClr val="000000"/>
                </a:solidFill>
                <a:latin typeface="Poppins"/>
                <a:ea typeface="Poppins"/>
                <a:cs typeface="Poppins"/>
                <a:sym typeface="Poppins"/>
              </a:rPr>
              <a:t>Working with a smaller number of people to represent engagement with young people with severe or profound and multiple learning disabilities, is better than not consulting them at all.</a:t>
            </a:r>
          </a:p>
        </p:txBody>
      </p:sp>
      <p:sp>
        <p:nvSpPr>
          <p:cNvPr name="TextBox 10" id="10"/>
          <p:cNvSpPr txBox="true"/>
          <p:nvPr/>
        </p:nvSpPr>
        <p:spPr>
          <a:xfrm rot="0">
            <a:off x="703694" y="1877961"/>
            <a:ext cx="7343233" cy="523875"/>
          </a:xfrm>
          <a:prstGeom prst="rect">
            <a:avLst/>
          </a:prstGeom>
        </p:spPr>
        <p:txBody>
          <a:bodyPr anchor="t" rtlCol="false" tIns="0" lIns="0" bIns="0" rIns="0">
            <a:spAutoFit/>
          </a:bodyPr>
          <a:lstStyle/>
          <a:p>
            <a:pPr algn="l">
              <a:lnSpc>
                <a:spcPts val="4199"/>
              </a:lnSpc>
            </a:pPr>
            <a:r>
              <a:rPr lang="en-US" sz="2999" b="true">
                <a:solidFill>
                  <a:srgbClr val="005ADD"/>
                </a:solidFill>
                <a:latin typeface="Poppins Bold"/>
                <a:ea typeface="Poppins Bold"/>
                <a:cs typeface="Poppins Bold"/>
                <a:sym typeface="Poppins Bold"/>
              </a:rPr>
              <a:t>Principles </a:t>
            </a:r>
            <a:r>
              <a:rPr lang="en-US" sz="2999" b="true">
                <a:solidFill>
                  <a:srgbClr val="005ADD"/>
                </a:solidFill>
                <a:latin typeface="Poppins Bold"/>
                <a:ea typeface="Poppins Bold"/>
                <a:cs typeface="Poppins Bold"/>
                <a:sym typeface="Poppins Bold"/>
              </a:rPr>
              <a:t>of Meaningful Engagement</a:t>
            </a:r>
          </a:p>
        </p:txBody>
      </p:sp>
      <p:sp>
        <p:nvSpPr>
          <p:cNvPr name="Freeform 11" id="11"/>
          <p:cNvSpPr/>
          <p:nvPr/>
        </p:nvSpPr>
        <p:spPr>
          <a:xfrm flipH="false" flipV="false" rot="0">
            <a:off x="5865526" y="2177999"/>
            <a:ext cx="6556948" cy="6711489"/>
          </a:xfrm>
          <a:custGeom>
            <a:avLst/>
            <a:gdLst/>
            <a:ahLst/>
            <a:cxnLst/>
            <a:rect r="r" b="b" t="t" l="l"/>
            <a:pathLst>
              <a:path h="6711489" w="6556948">
                <a:moveTo>
                  <a:pt x="0" y="0"/>
                </a:moveTo>
                <a:lnTo>
                  <a:pt x="6556948" y="0"/>
                </a:lnTo>
                <a:lnTo>
                  <a:pt x="6556948" y="6711489"/>
                </a:lnTo>
                <a:lnTo>
                  <a:pt x="0" y="6711489"/>
                </a:lnTo>
                <a:lnTo>
                  <a:pt x="0" y="0"/>
                </a:lnTo>
                <a:close/>
              </a:path>
            </a:pathLst>
          </a:custGeom>
          <a:blipFill>
            <a:blip r:embed="rId3"/>
            <a:stretch>
              <a:fillRect l="0" t="0" r="0" b="0"/>
            </a:stretch>
          </a:blipFill>
        </p:spPr>
      </p:sp>
      <p:sp>
        <p:nvSpPr>
          <p:cNvPr name="AutoShape 12" id="12"/>
          <p:cNvSpPr/>
          <p:nvPr/>
        </p:nvSpPr>
        <p:spPr>
          <a:xfrm>
            <a:off x="-326444" y="9050108"/>
            <a:ext cx="18897360" cy="0"/>
          </a:xfrm>
          <a:prstGeom prst="line">
            <a:avLst/>
          </a:prstGeom>
          <a:ln cap="flat" w="57150">
            <a:solidFill>
              <a:srgbClr val="00B8F6"/>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DAGqOBNHyIw</dc:identifier>
  <dcterms:modified xsi:type="dcterms:W3CDTF">2011-08-01T06:04:30Z</dcterms:modified>
  <cp:revision>1</cp:revision>
  <dc:title>WMM  Presentation Template .pptx</dc:title>
</cp:coreProperties>
</file>